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5"/>
  </p:notesMasterIdLst>
  <p:sldIdLst>
    <p:sldId id="1137" r:id="rId3"/>
    <p:sldId id="1138" r:id="rId4"/>
    <p:sldId id="1140" r:id="rId5"/>
    <p:sldId id="1141" r:id="rId6"/>
    <p:sldId id="1142" r:id="rId7"/>
    <p:sldId id="1143" r:id="rId8"/>
    <p:sldId id="1145" r:id="rId9"/>
    <p:sldId id="1146" r:id="rId10"/>
    <p:sldId id="280" r:id="rId11"/>
    <p:sldId id="281" r:id="rId12"/>
    <p:sldId id="327" r:id="rId13"/>
    <p:sldId id="284" r:id="rId14"/>
    <p:sldId id="363" r:id="rId15"/>
    <p:sldId id="283" r:id="rId16"/>
    <p:sldId id="364" r:id="rId17"/>
    <p:sldId id="282" r:id="rId18"/>
    <p:sldId id="365" r:id="rId19"/>
    <p:sldId id="285" r:id="rId20"/>
    <p:sldId id="366" r:id="rId21"/>
    <p:sldId id="1147" r:id="rId22"/>
    <p:sldId id="367" r:id="rId23"/>
    <p:sldId id="368" r:id="rId24"/>
    <p:sldId id="1148" r:id="rId25"/>
    <p:sldId id="330" r:id="rId26"/>
    <p:sldId id="287" r:id="rId27"/>
    <p:sldId id="288" r:id="rId28"/>
    <p:sldId id="289" r:id="rId29"/>
    <p:sldId id="290" r:id="rId30"/>
    <p:sldId id="369" r:id="rId31"/>
    <p:sldId id="331" r:id="rId32"/>
    <p:sldId id="332" r:id="rId33"/>
    <p:sldId id="333" r:id="rId34"/>
    <p:sldId id="334" r:id="rId35"/>
    <p:sldId id="356" r:id="rId36"/>
    <p:sldId id="342" r:id="rId37"/>
    <p:sldId id="357" r:id="rId38"/>
    <p:sldId id="358" r:id="rId39"/>
    <p:sldId id="360" r:id="rId40"/>
    <p:sldId id="1149" r:id="rId41"/>
    <p:sldId id="359" r:id="rId42"/>
    <p:sldId id="370" r:id="rId43"/>
    <p:sldId id="25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4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B00E6-6A50-6440-B858-2BD86E91C86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CA67D-2F71-2245-9620-553A6F75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4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91a02db9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891a02db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95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9462b1c83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59462b1c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2484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181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3740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843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9462b1c8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59462b1c8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090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9462b1c83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59462b1c8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366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9462b1c83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59462b1c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114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462b1c83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9462b1c8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550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462b1c83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9462b1c8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04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91a02db9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891a02db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28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9462b1c8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59462b1c8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310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1381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17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9462b1c83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59462b1c8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18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132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9462b1c8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59462b1c8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113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702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9462b1c83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9462b1c8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418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43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DBDD-EFD1-F249-A455-7DDD5F3EF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BC94-0411-CD40-B096-21284163F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5000-799A-2546-AD20-D7701F79B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1815-EE23-1F4A-9390-F05A6E5C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2B06C-2CFC-7243-B871-6007528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97B-872D-F642-9EE4-F4A26374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082ED-0AD5-CD49-B7C8-7F7EE1A8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97332-5DCC-AC45-A952-C626DD57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FE74E-8351-194C-A69D-C5D8759F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CC31-CBD7-8F46-B74C-4ACCF8B4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9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FC027-4E1B-7F41-BCFD-28F8BC343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BF64D-33B5-2044-B063-88A1F685C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03E8-5371-524D-B452-957B184B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7033-4999-ED4F-82CE-E9EFEBD8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2F21-E9C7-CE48-8431-5AD4FCE2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7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34679" y="-3320"/>
            <a:ext cx="12467112" cy="6864863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8703735" y="0"/>
            <a:ext cx="3488267" cy="745067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4633270" y="-3319"/>
            <a:ext cx="7573969" cy="68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78331" y="745067"/>
            <a:ext cx="11617325" cy="5554133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18053" y="81280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18055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828754" lvl="2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g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98862" y="2001898"/>
            <a:ext cx="7703454" cy="2863564"/>
          </a:xfrm>
        </p:spPr>
        <p:txBody>
          <a:bodyPr lIns="0" tIns="0" rIns="0" bIns="0" anchor="ctr" anchorCtr="0">
            <a:noAutofit/>
          </a:bodyPr>
          <a:lstStyle>
            <a:lvl1pPr algn="l">
              <a:defRPr sz="4800" b="0" i="0" u="none" spc="-140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000" y="0"/>
            <a:ext cx="450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EA4DB-2E00-BF42-9B1E-BD5C288C0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6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0"/>
            <a:ext cx="12192000" cy="479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7788" y="716934"/>
            <a:ext cx="4372779" cy="399937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339149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1136" y="1410789"/>
            <a:ext cx="5205193" cy="9964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1137" y="5366464"/>
            <a:ext cx="9138512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1061136" y="3726495"/>
            <a:ext cx="9138513" cy="129702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1061136" y="5188839"/>
            <a:ext cx="9138513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D7BEC7-4B7C-4344-A22A-6080EA5BC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47851" y="3485631"/>
            <a:ext cx="9784315" cy="1010448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rgbClr val="282C32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47852" y="1778267"/>
            <a:ext cx="9784316" cy="1289625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800" b="0" i="0" u="none" spc="-140" baseline="0" dirty="0">
                <a:solidFill>
                  <a:schemeClr val="tx1"/>
                </a:solidFill>
                <a:effectLst/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47851" y="3322546"/>
            <a:ext cx="8035728" cy="0"/>
          </a:xfrm>
          <a:prstGeom prst="line">
            <a:avLst/>
          </a:prstGeom>
          <a:ln w="3175"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98862" y="2001898"/>
            <a:ext cx="7703454" cy="2863564"/>
          </a:xfrm>
        </p:spPr>
        <p:txBody>
          <a:bodyPr lIns="0" tIns="0" rIns="0" bIns="0" anchor="ctr" anchorCtr="0">
            <a:noAutofit/>
          </a:bodyPr>
          <a:lstStyle>
            <a:lvl1pPr algn="l">
              <a:defRPr sz="4800" b="0" i="0" u="none" spc="-140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000" y="0"/>
            <a:ext cx="450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66B3-06A1-A04F-82F0-1365607F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9B67-1FFE-FF4F-B8C0-E1FECC74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E435-C8D9-F245-8D2A-3B45BAA5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21EC1-9740-9C40-AF6A-6C88D7C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A20D6-DF98-3E44-872F-203D0556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9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EA4DB-2E00-BF42-9B1E-BD5C288C0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6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FE005-4AB7-C04E-88A5-A77AE04DA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7931"/>
          <a:stretch/>
        </p:blipFill>
        <p:spPr>
          <a:xfrm>
            <a:off x="-1" y="5871700"/>
            <a:ext cx="12192000" cy="9863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570620" y="1030559"/>
            <a:ext cx="4049280" cy="4760913"/>
          </a:xfrm>
        </p:spPr>
        <p:txBody>
          <a:bodyPr anchor="ctr">
            <a:normAutofit/>
          </a:bodyPr>
          <a:lstStyle>
            <a:lvl1pPr marL="0" indent="0" algn="ctr">
              <a:buFont typeface="Wingdings" charset="2"/>
              <a:buNone/>
              <a:tabLst/>
              <a:defRPr sz="4000">
                <a:solidFill>
                  <a:srgbClr val="282C3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15525" y="1030559"/>
            <a:ext cx="0" cy="4760913"/>
          </a:xfrm>
          <a:prstGeom prst="line">
            <a:avLst/>
          </a:prstGeom>
          <a:ln>
            <a:solidFill>
              <a:srgbClr val="2C2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 userDrawn="1">
            <p:ph sz="quarter" idx="12"/>
          </p:nvPr>
        </p:nvSpPr>
        <p:spPr>
          <a:xfrm>
            <a:off x="4997968" y="1030288"/>
            <a:ext cx="6613525" cy="4760912"/>
          </a:xfrm>
        </p:spPr>
        <p:txBody>
          <a:bodyPr anchor="ctr">
            <a:normAutofit/>
          </a:bodyPr>
          <a:lstStyle>
            <a:lvl1pPr marL="349250" indent="-349250">
              <a:tabLst/>
              <a:defRPr sz="2400">
                <a:solidFill>
                  <a:srgbClr val="282C32"/>
                </a:solidFill>
              </a:defRPr>
            </a:lvl1pPr>
            <a:lvl2pPr>
              <a:defRPr sz="2000">
                <a:solidFill>
                  <a:srgbClr val="282C32"/>
                </a:solidFill>
              </a:defRPr>
            </a:lvl2pPr>
            <a:lvl3pPr>
              <a:defRPr sz="1800">
                <a:solidFill>
                  <a:srgbClr val="282C32"/>
                </a:solidFill>
              </a:defRPr>
            </a:lvl3pPr>
            <a:lvl4pPr>
              <a:defRPr sz="1600">
                <a:solidFill>
                  <a:srgbClr val="282C32"/>
                </a:solidFill>
              </a:defRPr>
            </a:lvl4pPr>
            <a:lvl5pPr>
              <a:defRPr sz="1600">
                <a:solidFill>
                  <a:srgbClr val="282C3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8B3D6D-E07E-D74A-8F51-FEB4190F0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207"/>
          <a:stretch/>
        </p:blipFill>
        <p:spPr>
          <a:xfrm>
            <a:off x="9450840" y="0"/>
            <a:ext cx="274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9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78EC3-6184-8A40-8B90-7BE8858D3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12192000" cy="184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166" y="475011"/>
            <a:ext cx="2867942" cy="54900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92142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75" y="1802379"/>
            <a:ext cx="6929438" cy="503078"/>
          </a:xfrm>
        </p:spPr>
        <p:txBody>
          <a:bodyPr tIns="0" bIns="0" anchor="b">
            <a:noAutofit/>
          </a:bodyPr>
          <a:lstStyle>
            <a:lvl1pPr>
              <a:defRPr sz="28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86275" y="2323010"/>
            <a:ext cx="6929438" cy="347781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20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6275" y="4777792"/>
            <a:ext cx="6929438" cy="1481430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86275" y="4301833"/>
            <a:ext cx="6929438" cy="423691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213" y="1862138"/>
            <a:ext cx="3371850" cy="43830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86275" y="2723059"/>
            <a:ext cx="6929438" cy="1359665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marL="346075" lvl="0" indent="-346075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1028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34679" y="-3320"/>
            <a:ext cx="12467112" cy="6864863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8703735" y="0"/>
            <a:ext cx="3488267" cy="745067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4633270" y="-3319"/>
            <a:ext cx="7573969" cy="68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78331" y="745067"/>
            <a:ext cx="11617325" cy="5554133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18053" y="81280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18055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828754" lvl="2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81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0ED2-254C-2245-A2FA-3D8368E7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6645B-39A1-0042-A9CA-65B9F01D3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8D82-AB38-104E-B309-04A4004A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13101-0F1C-1047-8283-45B354FC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19DB2-88DC-B14B-BC30-68962CBB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5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EE05-6014-B94A-A211-068F6F48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A082-026F-B94D-BCA4-7DE55C43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1FDB4-BE87-9D4E-837E-AE6ECD92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9CC2-4EBA-C042-8046-56B98BFA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9F1F7-79EB-2741-B047-BDF77B96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6BC88-5995-664F-90D6-69108F85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2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2E7B-91D5-7548-873A-EA52DBEB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8190F-BC4F-964B-9E36-FED0C34F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43A4D-EF6E-0C40-81B7-A7C4BFFAD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51F37-03F2-884D-AD0B-690C0149A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A8199-77B1-1648-A88B-C5C08514C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0199A-F4DB-4F40-9AE8-A0DEA783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6EA10-94CD-BB4F-9890-EFED904C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F1192-EE8F-3647-B9A7-7083C9DC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824C-97D1-BB47-A621-B226A104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9150A-C7DF-3546-AF85-824A705F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E13C1-95B8-754D-B907-0E62D5AA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D26B0-8033-384F-AA2B-55DA4546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FDB39-225C-1C46-8EBE-BD9893E4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551DC-DC11-8747-BC86-9D62F55D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FC9F1-DCE3-0D42-9C9A-3F4C4749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A1C3-B128-1746-ACCF-255D95BD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EDCE-8F44-E042-B566-62CCF6AA4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56EE9-1929-FC44-BD8B-0AE85EBCA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FD441-7A83-8C43-9489-1B264C01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5D2B7-02DB-EA49-8DE9-54615860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A028-22FB-3F40-BF59-42045AE6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A1A9-D519-5E4C-8E8C-1A97EE97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1DA113-20B2-9C4A-AB00-014C64780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DC0C6-DCBA-EA4C-A84B-E23682CB4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276A4-5B25-474E-921B-A76ED921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47C4A-C23E-0247-B2BB-6C083F1F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D511-A7DE-B440-B29D-AA1037A2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4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A0119-DDB2-DB41-A6E2-D434FE5A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0F68-65B5-E145-9319-9AF9098C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4AD4-68C0-724F-955A-E8F02D45E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8FD10-C508-684D-A497-253216A68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6CB4-0DE3-8A48-B892-3EA4B1737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  <p:sldLayoutId id="2147483676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002BF5-4260-D648-961C-3762DD2E6E7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305550"/>
            <a:ext cx="12192000" cy="552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442" y="239058"/>
            <a:ext cx="11122460" cy="1078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441" y="1436741"/>
            <a:ext cx="11122461" cy="469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5939" y="6519320"/>
            <a:ext cx="3020122" cy="2092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© 2019 InfluxData. All rights reserved.</a:t>
            </a:r>
            <a:r>
              <a:rPr lang="en-US" sz="900" b="0" i="0" kern="1200" baseline="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 </a:t>
            </a:r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1933" y="6519320"/>
            <a:ext cx="1265970" cy="1992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A86F24-19EF-7741-955D-D24726FB20C9}" type="slidenum">
              <a:rPr lang="en-US" sz="900" smtClean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  <a:p>
            <a:pPr algn="r"/>
            <a:endParaRPr lang="en-US" sz="900" b="0" i="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304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2C2C38"/>
          </a:solidFill>
          <a:latin typeface="Rubik Medium" pitchFamily="2" charset="-79"/>
          <a:ea typeface="Helvetica Neue" charset="0"/>
          <a:cs typeface="Rubik Medium" pitchFamily="2" charset="-79"/>
        </a:defRPr>
      </a:lvl1pPr>
    </p:titleStyle>
    <p:bodyStyle>
      <a:lvl1pPr marL="346075" indent="-346075" algn="l" defTabSz="914400" rtl="0" eaLnBrk="1" latinLnBrk="0" hangingPunct="1">
        <a:lnSpc>
          <a:spcPct val="100000"/>
        </a:lnSpc>
        <a:spcBef>
          <a:spcPts val="1000"/>
        </a:spcBef>
        <a:buClrTx/>
        <a:buSzPct val="100000"/>
        <a:buFont typeface="Arial" charset="0"/>
        <a:buChar char="•"/>
        <a:tabLst/>
        <a:defRPr sz="2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ClrTx/>
        <a:buFont typeface="Helvetica" charset="-52"/>
        <a:buChar char="–"/>
        <a:tabLst/>
        <a:defRPr sz="24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Arial" charset="0"/>
        <a:buChar char="•"/>
        <a:tabLst/>
        <a:defRPr sz="20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LucidaGrande" charset="0"/>
        <a:buChar char="▫︎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.AppleSystemUIFont" charset="-120"/>
        <a:buChar char="-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v2.docs.influxdata.com/v2.0/reference/line-protoco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ter.im/quantia-cons/flux-training-sf-2019" TargetMode="Externa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telegraf/v1.12/introduction/installatio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data-modeling-made/978193550448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844CE45-509E-F649-90A4-98FCBA6E2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lvl="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lvl="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</p:txBody>
      </p:sp>
    </p:spTree>
    <p:extLst>
      <p:ext uri="{BB962C8B-B14F-4D97-AF65-F5344CB8AC3E}">
        <p14:creationId xmlns:p14="http://schemas.microsoft.com/office/powerpoint/2010/main" val="5993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noProof="0" dirty="0"/>
              <a:t>The type of measurement is the title of the Line Graph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A97A41-814C-BA48-A13D-69529A0F4E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Google Shape;419;p51" descr="Image">
            <a:extLst>
              <a:ext uri="{FF2B5EF4-FFF2-40B4-BE49-F238E27FC236}">
                <a16:creationId xmlns:a16="http://schemas.microsoft.com/office/drawing/2014/main" id="{3ABAF962-908E-C14E-82AF-DE05069E3B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5" t="6152" r="3106" b="7396"/>
          <a:stretch/>
        </p:blipFill>
        <p:spPr>
          <a:xfrm>
            <a:off x="618053" y="1593130"/>
            <a:ext cx="10594031" cy="4587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30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/>
              <a:t>Measurement</a:t>
            </a:r>
          </a:p>
          <a:p>
            <a:pPr lvl="1"/>
            <a:r>
              <a:rPr lang="en-US" noProof="0" dirty="0"/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Tag 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Other lower level grouping criteria of data</a:t>
            </a:r>
            <a:endParaRPr lang="en-US" noProof="0" dirty="0">
              <a:solidFill>
                <a:schemeClr val="bg1"/>
              </a:solidFill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Fields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noProof="0" dirty="0" err="1">
                <a:solidFill>
                  <a:schemeClr val="bg1"/>
                </a:solidFill>
              </a:rPr>
              <a:t>ctual</a:t>
            </a:r>
            <a:r>
              <a:rPr lang="en-US" noProof="0" dirty="0">
                <a:solidFill>
                  <a:schemeClr val="bg1"/>
                </a:solidFill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Time of the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Series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A unique combination of measurement+tags</a:t>
            </a:r>
          </a:p>
        </p:txBody>
      </p:sp>
    </p:spTree>
    <p:extLst>
      <p:ext uri="{BB962C8B-B14F-4D97-AF65-F5344CB8AC3E}">
        <p14:creationId xmlns:p14="http://schemas.microsoft.com/office/powerpoint/2010/main" val="4772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4" descr="Image"/>
          <p:cNvPicPr preferRelativeResize="0"/>
          <p:nvPr/>
        </p:nvPicPr>
        <p:blipFill rotWithShape="1">
          <a:blip r:embed="rId3">
            <a:alphaModFix/>
          </a:blip>
          <a:srcRect l="2728" t="6997" b="3763"/>
          <a:stretch/>
        </p:blipFill>
        <p:spPr>
          <a:xfrm>
            <a:off x="618053" y="1659120"/>
            <a:ext cx="10944465" cy="470624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Time stamps are on the X-Axis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26C9B1-5270-0246-B825-F43C59C844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Tag 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Other lower level grouping criteria of data</a:t>
            </a:r>
            <a:endParaRPr lang="en-US" noProof="0" dirty="0">
              <a:solidFill>
                <a:schemeClr val="bg1"/>
              </a:solidFill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Fields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noProof="0" dirty="0" err="1">
                <a:solidFill>
                  <a:schemeClr val="bg1"/>
                </a:solidFill>
              </a:rPr>
              <a:t>ctual</a:t>
            </a:r>
            <a:r>
              <a:rPr lang="en-US" noProof="0" dirty="0">
                <a:solidFill>
                  <a:schemeClr val="bg1"/>
                </a:solidFill>
              </a:rPr>
              <a:t> data</a:t>
            </a:r>
          </a:p>
          <a:p>
            <a:pPr lvl="0"/>
            <a:r>
              <a:rPr lang="en-US" noProof="0" dirty="0"/>
              <a:t>Timestamp</a:t>
            </a:r>
          </a:p>
          <a:p>
            <a:pPr lvl="1"/>
            <a:r>
              <a:rPr lang="en-US" noProof="0" dirty="0"/>
              <a:t>Time of the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Series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A unique combination of measurement+tags</a:t>
            </a:r>
          </a:p>
        </p:txBody>
      </p:sp>
    </p:spTree>
    <p:extLst>
      <p:ext uri="{BB962C8B-B14F-4D97-AF65-F5344CB8AC3E}">
        <p14:creationId xmlns:p14="http://schemas.microsoft.com/office/powerpoint/2010/main" val="240905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3" descr="Image"/>
          <p:cNvPicPr preferRelativeResize="0"/>
          <p:nvPr/>
        </p:nvPicPr>
        <p:blipFill rotWithShape="1">
          <a:blip r:embed="rId3">
            <a:alphaModFix/>
          </a:blip>
          <a:srcRect l="2898" t="6979" b="7514"/>
          <a:stretch/>
        </p:blipFill>
        <p:spPr>
          <a:xfrm>
            <a:off x="618053" y="1659119"/>
            <a:ext cx="10944465" cy="452154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Data is on the Y-Axis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2B5168-BA5A-D346-A461-D2347795D0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Tag 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Other lower level grouping criteria of data</a:t>
            </a:r>
            <a:endParaRPr lang="en-US" noProof="0" dirty="0">
              <a:solidFill>
                <a:schemeClr val="bg1"/>
              </a:solidFill>
            </a:endParaRPr>
          </a:p>
          <a:p>
            <a:pPr lvl="0"/>
            <a:r>
              <a:rPr lang="en-US" noProof="0" dirty="0"/>
              <a:t>Field set</a:t>
            </a:r>
          </a:p>
          <a:p>
            <a:pPr lvl="1"/>
            <a:r>
              <a:rPr lang="en-US" dirty="0"/>
              <a:t>A</a:t>
            </a:r>
            <a:r>
              <a:rPr lang="en-US" noProof="0" dirty="0" err="1"/>
              <a:t>ctual</a:t>
            </a:r>
            <a:r>
              <a:rPr lang="en-US" noProof="0" dirty="0"/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Time of the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Series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A unique combination of measurement+tags</a:t>
            </a:r>
          </a:p>
        </p:txBody>
      </p:sp>
    </p:spTree>
    <p:extLst>
      <p:ext uri="{BB962C8B-B14F-4D97-AF65-F5344CB8AC3E}">
        <p14:creationId xmlns:p14="http://schemas.microsoft.com/office/powerpoint/2010/main" val="22762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2" descr="Image"/>
          <p:cNvPicPr preferRelativeResize="0"/>
          <p:nvPr/>
        </p:nvPicPr>
        <p:blipFill rotWithShape="1">
          <a:blip r:embed="rId3">
            <a:alphaModFix/>
          </a:blip>
          <a:srcRect l="3088" t="6978" b="7514"/>
          <a:stretch/>
        </p:blipFill>
        <p:spPr>
          <a:xfrm>
            <a:off x="618053" y="1659119"/>
            <a:ext cx="10944464" cy="452154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The Legend distinguishes the three time series in the graph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89D92B-4CA5-2D47-866C-E9F120DBBE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The name of the measurement used as high level grouping of data</a:t>
            </a:r>
          </a:p>
          <a:p>
            <a:pPr lvl="0"/>
            <a:r>
              <a:rPr lang="en-US" noProof="0" dirty="0"/>
              <a:t>Tag set</a:t>
            </a:r>
          </a:p>
          <a:p>
            <a:pPr lvl="1"/>
            <a:r>
              <a:rPr lang="en-US" dirty="0"/>
              <a:t>Other lower level grouping criteria of data</a:t>
            </a:r>
            <a:endParaRPr lang="en-US" noProof="0" dirty="0"/>
          </a:p>
          <a:p>
            <a:pPr lvl="0"/>
            <a:r>
              <a:rPr lang="en-US" noProof="0" dirty="0">
                <a:solidFill>
                  <a:schemeClr val="bg2"/>
                </a:solidFill>
              </a:rPr>
              <a:t>Field set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</a:t>
            </a:r>
            <a:r>
              <a:rPr lang="en-US" noProof="0" dirty="0" err="1">
                <a:solidFill>
                  <a:schemeClr val="bg2"/>
                </a:solidFill>
              </a:rPr>
              <a:t>ctual</a:t>
            </a:r>
            <a:r>
              <a:rPr lang="en-US" noProof="0" dirty="0">
                <a:solidFill>
                  <a:schemeClr val="bg2"/>
                </a:solidFill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Time of the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</a:rPr>
              <a:t>Series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A unique combination of measurement+tags</a:t>
            </a:r>
          </a:p>
        </p:txBody>
      </p:sp>
    </p:spTree>
    <p:extLst>
      <p:ext uri="{BB962C8B-B14F-4D97-AF65-F5344CB8AC3E}">
        <p14:creationId xmlns:p14="http://schemas.microsoft.com/office/powerpoint/2010/main" val="18900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5" descr="Image"/>
          <p:cNvPicPr preferRelativeResize="0"/>
          <p:nvPr/>
        </p:nvPicPr>
        <p:blipFill rotWithShape="1">
          <a:blip r:embed="rId3">
            <a:alphaModFix/>
          </a:blip>
          <a:srcRect l="2827" t="6997" b="6014"/>
          <a:stretch/>
        </p:blipFill>
        <p:spPr>
          <a:xfrm>
            <a:off x="618053" y="1659120"/>
            <a:ext cx="10944465" cy="458753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A series in the graph thus is 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260414-FB27-514F-9242-0F769E8660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7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</a:rPr>
              <a:t>Tag set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Other lower level grouping criteria of data</a:t>
            </a:r>
            <a:endParaRPr lang="en-US" noProof="0" dirty="0">
              <a:solidFill>
                <a:schemeClr val="bg2"/>
              </a:solidFill>
            </a:endParaRPr>
          </a:p>
          <a:p>
            <a:pPr lvl="0"/>
            <a:r>
              <a:rPr lang="en-US" noProof="0" dirty="0">
                <a:solidFill>
                  <a:schemeClr val="bg2"/>
                </a:solidFill>
              </a:rPr>
              <a:t>Field set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</a:t>
            </a:r>
            <a:r>
              <a:rPr lang="en-US" noProof="0" dirty="0" err="1">
                <a:solidFill>
                  <a:schemeClr val="bg2"/>
                </a:solidFill>
              </a:rPr>
              <a:t>ctual</a:t>
            </a:r>
            <a:r>
              <a:rPr lang="en-US" noProof="0" dirty="0">
                <a:solidFill>
                  <a:schemeClr val="bg2"/>
                </a:solidFill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Time of the data</a:t>
            </a:r>
          </a:p>
          <a:p>
            <a:pPr lvl="0"/>
            <a:r>
              <a:rPr lang="en-US" noProof="0" dirty="0"/>
              <a:t>Series</a:t>
            </a:r>
          </a:p>
          <a:p>
            <a:pPr lvl="1"/>
            <a:r>
              <a:rPr lang="en-US" dirty="0"/>
              <a:t>D</a:t>
            </a:r>
            <a:r>
              <a:rPr lang="en-US" noProof="0" dirty="0" err="1"/>
              <a:t>ata</a:t>
            </a:r>
            <a:r>
              <a:rPr lang="en-US" noProof="0" dirty="0"/>
              <a:t> points in time order grouped by measurements </a:t>
            </a:r>
            <a:r>
              <a:rPr lang="en-US" noProof="0" dirty="0">
                <a:solidFill>
                  <a:schemeClr val="bg1"/>
                </a:solidFill>
              </a:rPr>
              <a:t>and tags</a:t>
            </a:r>
          </a:p>
        </p:txBody>
      </p:sp>
    </p:spTree>
    <p:extLst>
      <p:ext uri="{BB962C8B-B14F-4D97-AF65-F5344CB8AC3E}">
        <p14:creationId xmlns:p14="http://schemas.microsoft.com/office/powerpoint/2010/main" val="136394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br>
              <a:rPr lang="it-IT" dirty="0"/>
            </a:br>
            <a:r>
              <a:rPr lang="it-IT" sz="4000" dirty="0">
                <a:sym typeface="Helvetica Neue Light"/>
              </a:rPr>
              <a:t>Data </a:t>
            </a:r>
            <a:r>
              <a:rPr lang="it-IT" sz="4000" dirty="0" err="1">
                <a:sym typeface="Helvetica Neue Light"/>
              </a:rPr>
              <a:t>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is</a:t>
            </a:r>
            <a:r>
              <a:rPr lang="it-IT" dirty="0"/>
              <a:t> data </a:t>
            </a:r>
            <a:r>
              <a:rPr lang="it-IT" dirty="0" err="1"/>
              <a:t>ingested</a:t>
            </a:r>
            <a:r>
              <a:rPr lang="it-IT" dirty="0"/>
              <a:t>?</a:t>
            </a:r>
            <a:br>
              <a:rPr lang="it-IT" dirty="0"/>
            </a:br>
            <a:r>
              <a:rPr lang="it-IT" sz="4000" dirty="0" err="1">
                <a:sym typeface="Helvetica Neue Light"/>
              </a:rPr>
              <a:t>Logical</a:t>
            </a:r>
            <a:r>
              <a:rPr lang="it-IT" sz="4000" dirty="0">
                <a:sym typeface="Helvetica Neue Light"/>
              </a:rPr>
              <a:t> </a:t>
            </a:r>
            <a:r>
              <a:rPr lang="it-IT" sz="4000" dirty="0" err="1">
                <a:sym typeface="Helvetica Neue Light"/>
              </a:rPr>
              <a:t>View</a:t>
            </a:r>
            <a:endParaRPr lang="en-US" dirty="0"/>
          </a:p>
        </p:txBody>
      </p:sp>
      <p:pic>
        <p:nvPicPr>
          <p:cNvPr id="6" name="Picture 2" descr="Image result for conceptual logical physical view">
            <a:extLst>
              <a:ext uri="{FF2B5EF4-FFF2-40B4-BE49-F238E27FC236}">
                <a16:creationId xmlns:a16="http://schemas.microsoft.com/office/drawing/2014/main" id="{F4B33DC8-1656-D648-828B-5F3D0D212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208" y="2505456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88A8AE1A-4B3B-2B4D-83FA-823B491075E1}"/>
              </a:ext>
            </a:extLst>
          </p:cNvPr>
          <p:cNvSpPr/>
          <p:nvPr/>
        </p:nvSpPr>
        <p:spPr>
          <a:xfrm>
            <a:off x="7805173" y="2987896"/>
            <a:ext cx="639838" cy="666492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324" h="1048998">
                <a:moveTo>
                  <a:pt x="65341" y="78086"/>
                </a:moveTo>
                <a:cubicBezTo>
                  <a:pt x="-226" y="226942"/>
                  <a:pt x="-40985" y="794011"/>
                  <a:pt x="65341" y="939323"/>
                </a:cubicBezTo>
                <a:cubicBezTo>
                  <a:pt x="171667" y="1084635"/>
                  <a:pt x="563300" y="1082863"/>
                  <a:pt x="703295" y="949956"/>
                </a:cubicBezTo>
                <a:cubicBezTo>
                  <a:pt x="843290" y="817049"/>
                  <a:pt x="946071" y="292509"/>
                  <a:pt x="905313" y="141881"/>
                </a:cubicBezTo>
                <a:cubicBezTo>
                  <a:pt x="864555" y="-8747"/>
                  <a:pt x="602285" y="55048"/>
                  <a:pt x="458746" y="46188"/>
                </a:cubicBezTo>
                <a:cubicBezTo>
                  <a:pt x="315207" y="37328"/>
                  <a:pt x="130908" y="-70770"/>
                  <a:pt x="65341" y="78086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70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/>
              <a:t>Measurement</a:t>
            </a:r>
          </a:p>
          <a:p>
            <a:pPr lvl="1"/>
            <a:r>
              <a:rPr lang="en-US" noProof="0" dirty="0"/>
              <a:t>A </a:t>
            </a:r>
            <a:r>
              <a:rPr lang="en-US" b="1" noProof="0" dirty="0"/>
              <a:t>name</a:t>
            </a:r>
            <a:r>
              <a:rPr lang="en-US" noProof="0" dirty="0"/>
              <a:t> to group data at high level</a:t>
            </a:r>
          </a:p>
          <a:p>
            <a:pPr lvl="0"/>
            <a:r>
              <a:rPr lang="en-US" noProof="0" dirty="0"/>
              <a:t>Tag set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key-value</a:t>
            </a:r>
            <a:r>
              <a:rPr lang="en-US" dirty="0"/>
              <a:t> </a:t>
            </a:r>
            <a:r>
              <a:rPr lang="en-US" b="1" dirty="0"/>
              <a:t>pairs</a:t>
            </a:r>
            <a:r>
              <a:rPr lang="en-US" dirty="0"/>
              <a:t> to group data at low level</a:t>
            </a:r>
            <a:endParaRPr lang="en-US" noProof="0" dirty="0"/>
          </a:p>
          <a:p>
            <a:pPr lvl="0"/>
            <a:r>
              <a:rPr lang="en-US" noProof="0" dirty="0"/>
              <a:t>Field set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key-value pairs </a:t>
            </a:r>
            <a:r>
              <a:rPr lang="en-US" dirty="0"/>
              <a:t>to represent data</a:t>
            </a:r>
            <a:endParaRPr lang="en-US" noProof="0" dirty="0"/>
          </a:p>
          <a:p>
            <a:pPr lvl="0"/>
            <a:r>
              <a:rPr lang="en-US" noProof="0" dirty="0"/>
              <a:t>Timestamp</a:t>
            </a:r>
          </a:p>
          <a:p>
            <a:pPr lvl="1"/>
            <a:r>
              <a:rPr lang="en-US" b="1" noProof="0" dirty="0"/>
              <a:t>Time</a:t>
            </a:r>
            <a:r>
              <a:rPr lang="en-US" noProof="0" dirty="0"/>
              <a:t> of the data </a:t>
            </a:r>
            <a:r>
              <a:rPr lang="en-US" b="1" noProof="0" dirty="0"/>
              <a:t>with</a:t>
            </a:r>
            <a:r>
              <a:rPr lang="en-US" noProof="0" dirty="0"/>
              <a:t> </a:t>
            </a:r>
            <a:r>
              <a:rPr lang="en-US" b="1" noProof="0" dirty="0"/>
              <a:t>nanosecond precision</a:t>
            </a:r>
          </a:p>
          <a:p>
            <a:pPr lvl="0"/>
            <a:r>
              <a:rPr lang="en-US" noProof="0" dirty="0"/>
              <a:t>Series</a:t>
            </a:r>
          </a:p>
          <a:p>
            <a:pPr lvl="1"/>
            <a:r>
              <a:rPr lang="en-US" noProof="0" dirty="0"/>
              <a:t>A unique combination of measurement+tags</a:t>
            </a:r>
          </a:p>
        </p:txBody>
      </p:sp>
    </p:spTree>
    <p:extLst>
      <p:ext uri="{BB962C8B-B14F-4D97-AF65-F5344CB8AC3E}">
        <p14:creationId xmlns:p14="http://schemas.microsoft.com/office/powerpoint/2010/main" val="30330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CEB3A91-E369-BD47-8443-80812CD1A65B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11D73B-9812-F44C-B7D6-94B98172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Data model vs ingestion &amp; storage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CE8DFD-5EF9-5041-B970-1DA1939C0F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BABD0-BC67-F64C-889B-3AC158545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3970006" y="2046206"/>
            <a:ext cx="4033615" cy="3961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C28526-C7FF-4247-9FA5-8548E9B67D56}"/>
              </a:ext>
            </a:extLst>
          </p:cNvPr>
          <p:cNvSpPr/>
          <p:nvPr/>
        </p:nvSpPr>
        <p:spPr>
          <a:xfrm>
            <a:off x="1211113" y="2572449"/>
            <a:ext cx="2438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dirty="0">
                <a:solidFill>
                  <a:schemeClr val="accent2"/>
                </a:solidFill>
              </a:rPr>
              <a:t>Measurement</a:t>
            </a:r>
          </a:p>
          <a:p>
            <a:pPr lvl="0" algn="r"/>
            <a:r>
              <a:rPr lang="en-US" sz="2400" dirty="0">
                <a:solidFill>
                  <a:schemeClr val="accent2"/>
                </a:solidFill>
              </a:rPr>
              <a:t>Tag set</a:t>
            </a:r>
          </a:p>
          <a:p>
            <a:pPr lvl="0" algn="r"/>
            <a:r>
              <a:rPr lang="en-US" sz="2400" dirty="0">
                <a:solidFill>
                  <a:schemeClr val="accent2"/>
                </a:solidFill>
              </a:rPr>
              <a:t>Field set</a:t>
            </a:r>
          </a:p>
          <a:p>
            <a:pPr lvl="0" algn="r"/>
            <a:r>
              <a:rPr lang="en-US" sz="2400" dirty="0">
                <a:solidFill>
                  <a:schemeClr val="accent2"/>
                </a:solidFill>
              </a:rPr>
              <a:t>Timestamp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C881C-5065-8548-BCEB-06122E4C4C9E}"/>
              </a:ext>
            </a:extLst>
          </p:cNvPr>
          <p:cNvSpPr/>
          <p:nvPr/>
        </p:nvSpPr>
        <p:spPr>
          <a:xfrm>
            <a:off x="8666717" y="2308022"/>
            <a:ext cx="243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accent1"/>
                </a:solidFill>
              </a:rPr>
              <a:t>Buckets</a:t>
            </a:r>
          </a:p>
          <a:p>
            <a:pPr lvl="0"/>
            <a:r>
              <a:rPr lang="en-US" sz="2400" dirty="0">
                <a:solidFill>
                  <a:schemeClr val="bg1"/>
                </a:solidFill>
              </a:rPr>
              <a:t>(set of series)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0585FD4-B764-0B4B-AD4B-78BD6C551827}"/>
              </a:ext>
            </a:extLst>
          </p:cNvPr>
          <p:cNvSpPr/>
          <p:nvPr/>
        </p:nvSpPr>
        <p:spPr>
          <a:xfrm>
            <a:off x="3562090" y="2364727"/>
            <a:ext cx="391561" cy="2015887"/>
          </a:xfrm>
          <a:prstGeom prst="rightBrace">
            <a:avLst>
              <a:gd name="adj1" fmla="val 40918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49B4058-02D3-3F4E-B9F1-A49F069B5D93}"/>
              </a:ext>
            </a:extLst>
          </p:cNvPr>
          <p:cNvSpPr/>
          <p:nvPr/>
        </p:nvSpPr>
        <p:spPr>
          <a:xfrm>
            <a:off x="7981507" y="3260648"/>
            <a:ext cx="1516912" cy="510619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684" h="723014">
                <a:moveTo>
                  <a:pt x="1137684" y="0"/>
                </a:moveTo>
                <a:cubicBezTo>
                  <a:pt x="822251" y="16835"/>
                  <a:pt x="506818" y="33670"/>
                  <a:pt x="499730" y="85061"/>
                </a:cubicBezTo>
                <a:cubicBezTo>
                  <a:pt x="492642" y="136452"/>
                  <a:pt x="1065028" y="249865"/>
                  <a:pt x="1095154" y="308344"/>
                </a:cubicBezTo>
                <a:cubicBezTo>
                  <a:pt x="1125280" y="366823"/>
                  <a:pt x="863010" y="366823"/>
                  <a:pt x="680484" y="435935"/>
                </a:cubicBezTo>
                <a:cubicBezTo>
                  <a:pt x="497958" y="505047"/>
                  <a:pt x="248979" y="614030"/>
                  <a:pt x="0" y="723014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9AEEA7-FCED-734D-A952-B2695D0188F9}"/>
              </a:ext>
            </a:extLst>
          </p:cNvPr>
          <p:cNvSpPr/>
          <p:nvPr/>
        </p:nvSpPr>
        <p:spPr>
          <a:xfrm>
            <a:off x="6762307" y="1458134"/>
            <a:ext cx="243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accent2"/>
                </a:solidFill>
              </a:rPr>
              <a:t>Series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25BA416-0F6D-3E45-836B-F072AF6D4241}"/>
              </a:ext>
            </a:extLst>
          </p:cNvPr>
          <p:cNvSpPr/>
          <p:nvPr/>
        </p:nvSpPr>
        <p:spPr>
          <a:xfrm>
            <a:off x="6190683" y="1931186"/>
            <a:ext cx="1630856" cy="1444959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  <a:gd name="connsiteX0" fmla="*/ 1223142 w 1223142"/>
              <a:gd name="connsiteY0" fmla="*/ 0 h 2045999"/>
              <a:gd name="connsiteX1" fmla="*/ 585188 w 1223142"/>
              <a:gd name="connsiteY1" fmla="*/ 85061 h 2045999"/>
              <a:gd name="connsiteX2" fmla="*/ 1180612 w 1223142"/>
              <a:gd name="connsiteY2" fmla="*/ 308344 h 2045999"/>
              <a:gd name="connsiteX3" fmla="*/ 765942 w 1223142"/>
              <a:gd name="connsiteY3" fmla="*/ 435935 h 2045999"/>
              <a:gd name="connsiteX4" fmla="*/ 0 w 1223142"/>
              <a:gd name="connsiteY4" fmla="*/ 2045999 h 2045999"/>
              <a:gd name="connsiteX0" fmla="*/ 1223142 w 1223142"/>
              <a:gd name="connsiteY0" fmla="*/ 0 h 2045999"/>
              <a:gd name="connsiteX1" fmla="*/ 585188 w 1223142"/>
              <a:gd name="connsiteY1" fmla="*/ 85061 h 2045999"/>
              <a:gd name="connsiteX2" fmla="*/ 1180612 w 1223142"/>
              <a:gd name="connsiteY2" fmla="*/ 308344 h 2045999"/>
              <a:gd name="connsiteX3" fmla="*/ 765942 w 1223142"/>
              <a:gd name="connsiteY3" fmla="*/ 435935 h 2045999"/>
              <a:gd name="connsiteX4" fmla="*/ 0 w 1223142"/>
              <a:gd name="connsiteY4" fmla="*/ 2045999 h 204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42" h="2045999">
                <a:moveTo>
                  <a:pt x="1223142" y="0"/>
                </a:moveTo>
                <a:cubicBezTo>
                  <a:pt x="907709" y="16835"/>
                  <a:pt x="592276" y="33670"/>
                  <a:pt x="585188" y="85061"/>
                </a:cubicBezTo>
                <a:cubicBezTo>
                  <a:pt x="578100" y="136452"/>
                  <a:pt x="1150486" y="249865"/>
                  <a:pt x="1180612" y="308344"/>
                </a:cubicBezTo>
                <a:cubicBezTo>
                  <a:pt x="1210738" y="366823"/>
                  <a:pt x="948468" y="366823"/>
                  <a:pt x="765942" y="435935"/>
                </a:cubicBezTo>
                <a:cubicBezTo>
                  <a:pt x="583416" y="505047"/>
                  <a:pt x="26789" y="1517534"/>
                  <a:pt x="0" y="2045999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4703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is</a:t>
            </a:r>
            <a:r>
              <a:rPr lang="it-IT" dirty="0"/>
              <a:t> data </a:t>
            </a:r>
            <a:r>
              <a:rPr lang="it-IT" dirty="0" err="1"/>
              <a:t>ingested</a:t>
            </a:r>
            <a:r>
              <a:rPr lang="it-IT" dirty="0"/>
              <a:t>?</a:t>
            </a:r>
            <a:br>
              <a:rPr lang="it-IT" dirty="0"/>
            </a:br>
            <a:r>
              <a:rPr lang="it-IT" sz="4000" dirty="0" err="1">
                <a:sym typeface="Helvetica Neue Light"/>
              </a:rPr>
              <a:t>Physical</a:t>
            </a:r>
            <a:r>
              <a:rPr lang="it-IT" sz="4000" dirty="0">
                <a:sym typeface="Helvetica Neue Light"/>
              </a:rPr>
              <a:t> </a:t>
            </a:r>
            <a:r>
              <a:rPr lang="it-IT" sz="4000" dirty="0" err="1">
                <a:sym typeface="Helvetica Neue Light"/>
              </a:rPr>
              <a:t>View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62C622-E98A-C840-A2F3-31A67AF607FC}"/>
              </a:ext>
            </a:extLst>
          </p:cNvPr>
          <p:cNvGrpSpPr/>
          <p:nvPr/>
        </p:nvGrpSpPr>
        <p:grpSpPr>
          <a:xfrm>
            <a:off x="7379208" y="2505456"/>
            <a:ext cx="2264666" cy="2094616"/>
            <a:chOff x="547867" y="1536059"/>
            <a:chExt cx="2264666" cy="2094616"/>
          </a:xfrm>
        </p:grpSpPr>
        <p:pic>
          <p:nvPicPr>
            <p:cNvPr id="5" name="Picture 2" descr="Image result for conceptual logical physical view">
              <a:extLst>
                <a:ext uri="{FF2B5EF4-FFF2-40B4-BE49-F238E27FC236}">
                  <a16:creationId xmlns:a16="http://schemas.microsoft.com/office/drawing/2014/main" id="{099A5E0C-E9A1-0442-990E-19097DE4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0" y="1536059"/>
              <a:ext cx="2247833" cy="209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2E9572B-9E40-FB48-8592-F63849530C45}"/>
                </a:ext>
              </a:extLst>
            </p:cNvPr>
            <p:cNvSpPr/>
            <p:nvPr/>
          </p:nvSpPr>
          <p:spPr>
            <a:xfrm>
              <a:off x="547867" y="2128215"/>
              <a:ext cx="2264666" cy="1502459"/>
            </a:xfrm>
            <a:custGeom>
              <a:avLst/>
              <a:gdLst>
                <a:gd name="connsiteX0" fmla="*/ 65341 w 914324"/>
                <a:gd name="connsiteY0" fmla="*/ 78086 h 1048998"/>
                <a:gd name="connsiteX1" fmla="*/ 65341 w 914324"/>
                <a:gd name="connsiteY1" fmla="*/ 939323 h 1048998"/>
                <a:gd name="connsiteX2" fmla="*/ 703295 w 914324"/>
                <a:gd name="connsiteY2" fmla="*/ 949956 h 1048998"/>
                <a:gd name="connsiteX3" fmla="*/ 905313 w 914324"/>
                <a:gd name="connsiteY3" fmla="*/ 141881 h 1048998"/>
                <a:gd name="connsiteX4" fmla="*/ 458746 w 914324"/>
                <a:gd name="connsiteY4" fmla="*/ 46188 h 1048998"/>
                <a:gd name="connsiteX5" fmla="*/ 65341 w 914324"/>
                <a:gd name="connsiteY5" fmla="*/ 78086 h 1048998"/>
                <a:gd name="connsiteX0" fmla="*/ 81225 w 930208"/>
                <a:gd name="connsiteY0" fmla="*/ 198717 h 1169629"/>
                <a:gd name="connsiteX1" fmla="*/ 81225 w 930208"/>
                <a:gd name="connsiteY1" fmla="*/ 1059954 h 1169629"/>
                <a:gd name="connsiteX2" fmla="*/ 719179 w 930208"/>
                <a:gd name="connsiteY2" fmla="*/ 1070587 h 1169629"/>
                <a:gd name="connsiteX3" fmla="*/ 921197 w 930208"/>
                <a:gd name="connsiteY3" fmla="*/ 262512 h 1169629"/>
                <a:gd name="connsiteX4" fmla="*/ 742773 w 930208"/>
                <a:gd name="connsiteY4" fmla="*/ 1391 h 1169629"/>
                <a:gd name="connsiteX5" fmla="*/ 81225 w 930208"/>
                <a:gd name="connsiteY5" fmla="*/ 198717 h 1169629"/>
                <a:gd name="connsiteX0" fmla="*/ 72188 w 921171"/>
                <a:gd name="connsiteY0" fmla="*/ 197899 h 1168811"/>
                <a:gd name="connsiteX1" fmla="*/ 72188 w 921171"/>
                <a:gd name="connsiteY1" fmla="*/ 1059136 h 1168811"/>
                <a:gd name="connsiteX2" fmla="*/ 710142 w 921171"/>
                <a:gd name="connsiteY2" fmla="*/ 1069769 h 1168811"/>
                <a:gd name="connsiteX3" fmla="*/ 912160 w 921171"/>
                <a:gd name="connsiteY3" fmla="*/ 261694 h 1168811"/>
                <a:gd name="connsiteX4" fmla="*/ 733736 w 921171"/>
                <a:gd name="connsiteY4" fmla="*/ 573 h 1168811"/>
                <a:gd name="connsiteX5" fmla="*/ 585903 w 921171"/>
                <a:gd name="connsiteY5" fmla="*/ 321260 h 1168811"/>
                <a:gd name="connsiteX6" fmla="*/ 72188 w 921171"/>
                <a:gd name="connsiteY6" fmla="*/ 197899 h 116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1171" h="1168811">
                  <a:moveTo>
                    <a:pt x="72188" y="197899"/>
                  </a:moveTo>
                  <a:cubicBezTo>
                    <a:pt x="-13431" y="320878"/>
                    <a:pt x="-34138" y="913824"/>
                    <a:pt x="72188" y="1059136"/>
                  </a:cubicBezTo>
                  <a:cubicBezTo>
                    <a:pt x="178514" y="1204448"/>
                    <a:pt x="570147" y="1202676"/>
                    <a:pt x="710142" y="1069769"/>
                  </a:cubicBezTo>
                  <a:cubicBezTo>
                    <a:pt x="850137" y="936862"/>
                    <a:pt x="952918" y="412322"/>
                    <a:pt x="912160" y="261694"/>
                  </a:cubicBezTo>
                  <a:cubicBezTo>
                    <a:pt x="871402" y="111066"/>
                    <a:pt x="788112" y="-9355"/>
                    <a:pt x="733736" y="573"/>
                  </a:cubicBezTo>
                  <a:cubicBezTo>
                    <a:pt x="679360" y="10501"/>
                    <a:pt x="696161" y="288372"/>
                    <a:pt x="585903" y="321260"/>
                  </a:cubicBezTo>
                  <a:cubicBezTo>
                    <a:pt x="475645" y="354148"/>
                    <a:pt x="157807" y="74920"/>
                    <a:pt x="72188" y="197899"/>
                  </a:cubicBezTo>
                  <a:close/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697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87C939-3C31-6343-81C4-ECBC774D22B6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82E5C-78B6-AC47-BDB6-B6E11085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Line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32C4E-36AE-304C-863E-6BEAC0DE87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67" dirty="0" err="1">
                <a:solidFill>
                  <a:schemeClr val="bg1"/>
                </a:solidFill>
              </a:rPr>
              <a:t>measurement,tags</a:t>
            </a:r>
            <a:r>
              <a:rPr lang="en-US" sz="2667" dirty="0">
                <a:solidFill>
                  <a:schemeClr val="bg1"/>
                </a:solidFill>
              </a:rPr>
              <a:t> fields timestamp</a:t>
            </a:r>
          </a:p>
          <a:p>
            <a:endParaRPr lang="en-US" sz="2667" dirty="0">
              <a:solidFill>
                <a:schemeClr val="bg1"/>
              </a:solidFill>
            </a:endParaRPr>
          </a:p>
          <a:p>
            <a:pPr marL="126997" indent="0">
              <a:buNone/>
            </a:pPr>
            <a:endParaRPr lang="en-US" sz="2667" dirty="0">
              <a:solidFill>
                <a:schemeClr val="bg1"/>
              </a:solidFill>
            </a:endParaRPr>
          </a:p>
          <a:p>
            <a:r>
              <a:rPr lang="en-US" sz="2667" dirty="0">
                <a:solidFill>
                  <a:schemeClr val="bg1"/>
                </a:solidFill>
              </a:rPr>
              <a:t>tags (a.k.a. tag set):</a:t>
            </a:r>
          </a:p>
          <a:p>
            <a:pPr lvl="1"/>
            <a:r>
              <a:rPr lang="en-US" sz="2133" dirty="0">
                <a:solidFill>
                  <a:schemeClr val="bg1"/>
                </a:solidFill>
              </a:rPr>
              <a:t>syntax: key-value pair separated by a comma “,”</a:t>
            </a:r>
          </a:p>
          <a:p>
            <a:pPr lvl="1"/>
            <a:r>
              <a:rPr lang="en-US" sz="2133" dirty="0">
                <a:solidFill>
                  <a:schemeClr val="bg1"/>
                </a:solidFill>
              </a:rPr>
              <a:t>e.g. ticker=A</a:t>
            </a:r>
          </a:p>
          <a:p>
            <a:r>
              <a:rPr lang="en-US" sz="2667" dirty="0">
                <a:solidFill>
                  <a:schemeClr val="bg1"/>
                </a:solidFill>
              </a:rPr>
              <a:t>Fields (</a:t>
            </a:r>
            <a:r>
              <a:rPr lang="en-US" sz="2667" dirty="0" err="1">
                <a:solidFill>
                  <a:schemeClr val="bg1"/>
                </a:solidFill>
              </a:rPr>
              <a:t>a.k.a</a:t>
            </a:r>
            <a:r>
              <a:rPr lang="en-US" sz="2667" dirty="0">
                <a:solidFill>
                  <a:schemeClr val="bg1"/>
                </a:solidFill>
              </a:rPr>
              <a:t> field set): </a:t>
            </a:r>
          </a:p>
          <a:p>
            <a:pPr lvl="1"/>
            <a:r>
              <a:rPr lang="en-US" sz="2133" dirty="0">
                <a:solidFill>
                  <a:schemeClr val="bg1"/>
                </a:solidFill>
              </a:rPr>
              <a:t>syntax: key-value pair, separated by a comma “,”</a:t>
            </a:r>
          </a:p>
          <a:p>
            <a:pPr lvl="1"/>
            <a:r>
              <a:rPr lang="en-US" sz="2133" dirty="0">
                <a:solidFill>
                  <a:schemeClr val="bg1"/>
                </a:solidFill>
              </a:rPr>
              <a:t>e.g. price=42</a:t>
            </a:r>
          </a:p>
          <a:p>
            <a:r>
              <a:rPr lang="en-US" sz="2667" dirty="0">
                <a:solidFill>
                  <a:schemeClr val="bg1"/>
                </a:solidFill>
              </a:rPr>
              <a:t>timestamp: </a:t>
            </a:r>
          </a:p>
          <a:p>
            <a:pPr lvl="1"/>
            <a:r>
              <a:rPr lang="en-US" sz="2133" dirty="0">
                <a:solidFill>
                  <a:schemeClr val="bg1"/>
                </a:solidFill>
              </a:rPr>
              <a:t>up to nanosecond-precision Unix time</a:t>
            </a:r>
          </a:p>
          <a:p>
            <a:r>
              <a:rPr lang="en-US" sz="2533" dirty="0">
                <a:solidFill>
                  <a:schemeClr val="bg1"/>
                </a:solidFill>
              </a:rPr>
              <a:t>Reference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https://v2.docs.influxdata.com/v2.0/reference/line-protocol/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533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0E2BF-3CD2-BF4C-A106-7ABAE31D4845}"/>
              </a:ext>
            </a:extLst>
          </p:cNvPr>
          <p:cNvSpPr/>
          <p:nvPr/>
        </p:nvSpPr>
        <p:spPr>
          <a:xfrm>
            <a:off x="2125035" y="2401612"/>
            <a:ext cx="1917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whitespace I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3FE69-3549-C84F-9D93-8B77F2E730B0}"/>
              </a:ext>
            </a:extLst>
          </p:cNvPr>
          <p:cNvSpPr/>
          <p:nvPr/>
        </p:nvSpPr>
        <p:spPr>
          <a:xfrm>
            <a:off x="4045869" y="2415789"/>
            <a:ext cx="1997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whitespace II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6ADDC629-CF1E-C94E-A23A-676C3B75E28A}"/>
              </a:ext>
            </a:extLst>
          </p:cNvPr>
          <p:cNvSpPr/>
          <p:nvPr/>
        </p:nvSpPr>
        <p:spPr>
          <a:xfrm rot="10800000">
            <a:off x="3408512" y="2114807"/>
            <a:ext cx="430675" cy="32821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CFAA6D7-1617-294E-A018-B6FC2F5EB176}"/>
              </a:ext>
            </a:extLst>
          </p:cNvPr>
          <p:cNvSpPr/>
          <p:nvPr/>
        </p:nvSpPr>
        <p:spPr>
          <a:xfrm rot="10800000">
            <a:off x="4121723" y="2087577"/>
            <a:ext cx="430675" cy="32821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C75C6-92AD-1C4E-94BC-2F36A250EAEF}"/>
              </a:ext>
            </a:extLst>
          </p:cNvPr>
          <p:cNvSpPr txBox="1"/>
          <p:nvPr/>
        </p:nvSpPr>
        <p:spPr>
          <a:xfrm>
            <a:off x="12007703" y="334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42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15AF4D-9832-BC47-8571-3BB8430E5F5E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Google Shape;458;p5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solidFill>
                  <a:schemeClr val="bg1"/>
                </a:solidFill>
              </a:rPr>
              <a:t>An example of Line Protocol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49EDDA-CC0D-984D-9E88-6FE866F25A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9" name="Google Shape;459;p57"/>
          <p:cNvSpPr txBox="1"/>
          <p:nvPr/>
        </p:nvSpPr>
        <p:spPr>
          <a:xfrm>
            <a:off x="137067" y="3061055"/>
            <a:ext cx="119632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267" dirty="0" err="1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cpu</a:t>
            </a:r>
            <a:r>
              <a:rPr lang="en" sz="2267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,host</a:t>
            </a:r>
            <a:r>
              <a:rPr lang="en" sz="2267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r>
              <a:rPr lang="en" sz="2267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serverA,num</a:t>
            </a:r>
            <a:r>
              <a:rPr lang="en" sz="2267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=1,region=west idle=1.667,system=2342.2 1492214400000000000</a:t>
            </a:r>
            <a:endParaRPr sz="667" dirty="0">
              <a:solidFill>
                <a:schemeClr val="bg1"/>
              </a:solidFill>
            </a:endParaRPr>
          </a:p>
        </p:txBody>
      </p:sp>
      <p:sp>
        <p:nvSpPr>
          <p:cNvPr id="460" name="Google Shape;460;p57"/>
          <p:cNvSpPr txBox="1"/>
          <p:nvPr/>
        </p:nvSpPr>
        <p:spPr>
          <a:xfrm>
            <a:off x="471765" y="4593021"/>
            <a:ext cx="23728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algn="ctr">
              <a:buClr>
                <a:srgbClr val="EC5D57"/>
              </a:buClr>
              <a:buSzPts val="1900"/>
            </a:pPr>
            <a:r>
              <a:rPr lang="en" sz="2533" b="1">
                <a:solidFill>
                  <a:srgbClr val="EC5D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Measurement</a:t>
            </a:r>
            <a:endParaRPr sz="667"/>
          </a:p>
        </p:txBody>
      </p:sp>
      <p:pic>
        <p:nvPicPr>
          <p:cNvPr id="461" name="Google Shape;461;p57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44274" y="3996457"/>
            <a:ext cx="899497" cy="22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0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20AD7D-6C56-6244-A4F2-0C4097B732D8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Google Shape;466;p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solidFill>
                  <a:schemeClr val="bg1"/>
                </a:solidFill>
              </a:rPr>
              <a:t>An example of Line Protocol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EF2DD7-492E-0C42-B7CD-EDB21C722A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7" name="Google Shape;467;p58"/>
          <p:cNvSpPr txBox="1"/>
          <p:nvPr/>
        </p:nvSpPr>
        <p:spPr>
          <a:xfrm>
            <a:off x="137067" y="3068000"/>
            <a:ext cx="119632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267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cpu,</a:t>
            </a:r>
            <a:r>
              <a:rPr lang="en" sz="2267" dirty="0" err="1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host</a:t>
            </a:r>
            <a:r>
              <a:rPr lang="en" sz="2267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r>
              <a:rPr lang="en" sz="2267" dirty="0" err="1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serverA,num</a:t>
            </a:r>
            <a:r>
              <a:rPr lang="en" sz="2267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=1,region=west</a:t>
            </a:r>
            <a:r>
              <a:rPr lang="en" sz="226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2267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idle=1.667,system=2342.2 1492214400000000000</a:t>
            </a:r>
            <a:endParaRPr sz="667" dirty="0">
              <a:solidFill>
                <a:schemeClr val="bg1"/>
              </a:solidFill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2958681" y="5027415"/>
            <a:ext cx="983779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algn="ctr">
              <a:buClr>
                <a:srgbClr val="EC5D57"/>
              </a:buClr>
              <a:buSzPts val="1900"/>
            </a:pPr>
            <a:r>
              <a:rPr lang="en" sz="2533" b="1" dirty="0">
                <a:solidFill>
                  <a:srgbClr val="EC5D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Tags</a:t>
            </a:r>
            <a:endParaRPr sz="667" dirty="0"/>
          </a:p>
        </p:txBody>
      </p:sp>
      <p:pic>
        <p:nvPicPr>
          <p:cNvPr id="469" name="Google Shape;469;p58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641893" y="4234593"/>
            <a:ext cx="1428995" cy="22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0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25DCA3-B4BE-7044-B16B-7777D13F70E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Google Shape;474;p5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solidFill>
                  <a:schemeClr val="bg1"/>
                </a:solidFill>
              </a:rPr>
              <a:t>An example of Line Protocol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A59959-A665-C144-9BF8-D9A52BE2A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5" name="Google Shape;475;p59"/>
          <p:cNvSpPr txBox="1"/>
          <p:nvPr/>
        </p:nvSpPr>
        <p:spPr>
          <a:xfrm>
            <a:off x="137067" y="3068000"/>
            <a:ext cx="119632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267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cpu,host</a:t>
            </a:r>
            <a:r>
              <a:rPr lang="en" sz="2267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r>
              <a:rPr lang="en" sz="2267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serverA,num</a:t>
            </a:r>
            <a:r>
              <a:rPr lang="en" sz="2267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=1,region=west </a:t>
            </a:r>
            <a:r>
              <a:rPr lang="en" sz="2267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idle=1.667,system=2342.2</a:t>
            </a:r>
            <a:r>
              <a:rPr lang="en" sz="2267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2267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1492214400000000000</a:t>
            </a:r>
            <a:endParaRPr sz="667" dirty="0">
              <a:solidFill>
                <a:schemeClr val="bg1"/>
              </a:solidFill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6548700" y="4565417"/>
            <a:ext cx="995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algn="ctr">
              <a:buClr>
                <a:srgbClr val="EC5D57"/>
              </a:buClr>
              <a:buSzPts val="1900"/>
            </a:pPr>
            <a:r>
              <a:rPr lang="en" sz="2533" b="1">
                <a:solidFill>
                  <a:srgbClr val="EC5D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Fields</a:t>
            </a:r>
            <a:endParaRPr sz="667"/>
          </a:p>
        </p:txBody>
      </p:sp>
      <p:pic>
        <p:nvPicPr>
          <p:cNvPr id="477" name="Google Shape;477;p59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6596576" y="3968869"/>
            <a:ext cx="899496" cy="22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3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3EAEE8-ED36-5545-82E4-A56D47FD7627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solidFill>
                  <a:schemeClr val="bg1"/>
                </a:solidFill>
              </a:rPr>
              <a:t>An example of Line Protocol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28A499-B113-374B-A45A-79577D5FFB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3" name="Google Shape;483;p60"/>
          <p:cNvSpPr txBox="1"/>
          <p:nvPr/>
        </p:nvSpPr>
        <p:spPr>
          <a:xfrm>
            <a:off x="137067" y="3068000"/>
            <a:ext cx="119632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267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cpu,host</a:t>
            </a:r>
            <a:r>
              <a:rPr lang="en" sz="2267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r>
              <a:rPr lang="en" sz="2267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serverA,num</a:t>
            </a:r>
            <a:r>
              <a:rPr lang="en" sz="2267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=1,region=west idle=1.667,system=2342.2 </a:t>
            </a:r>
            <a:r>
              <a:rPr lang="en" sz="2267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1492214400000000000</a:t>
            </a:r>
            <a:endParaRPr sz="667" dirty="0">
              <a:solidFill>
                <a:srgbClr val="FF0000"/>
              </a:solidFill>
            </a:endParaRPr>
          </a:p>
        </p:txBody>
      </p:sp>
      <p:sp>
        <p:nvSpPr>
          <p:cNvPr id="484" name="Google Shape;484;p60"/>
          <p:cNvSpPr txBox="1"/>
          <p:nvPr/>
        </p:nvSpPr>
        <p:spPr>
          <a:xfrm>
            <a:off x="9410883" y="4374917"/>
            <a:ext cx="2036000" cy="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algn="ctr">
              <a:buClr>
                <a:srgbClr val="EC5D57"/>
              </a:buClr>
              <a:buSzPts val="1900"/>
            </a:pPr>
            <a:r>
              <a:rPr lang="en" sz="2533" b="1">
                <a:solidFill>
                  <a:srgbClr val="EC5D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timestamp</a:t>
            </a:r>
            <a:endParaRPr sz="667"/>
          </a:p>
        </p:txBody>
      </p:sp>
      <p:pic>
        <p:nvPicPr>
          <p:cNvPr id="485" name="Google Shape;485;p60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9979116" y="3918247"/>
            <a:ext cx="899497" cy="22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3B468029-04ED-E849-A5C3-0F806E712783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Google Shape;327;p56">
            <a:extLst>
              <a:ext uri="{FF2B5EF4-FFF2-40B4-BE49-F238E27FC236}">
                <a16:creationId xmlns:a16="http://schemas.microsoft.com/office/drawing/2014/main" id="{E626720A-B196-6D46-94A8-4A3953C4C336}"/>
              </a:ext>
            </a:extLst>
          </p:cNvPr>
          <p:cNvSpPr/>
          <p:nvPr/>
        </p:nvSpPr>
        <p:spPr>
          <a:xfrm>
            <a:off x="3087590" y="3595148"/>
            <a:ext cx="1415429" cy="199043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solidFill>
                  <a:schemeClr val="bg1"/>
                </a:solidFill>
              </a:rPr>
              <a:t>Bucket physical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779AE-062E-5E4C-8969-4FC4FD0CAF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Columnar</a:t>
            </a:r>
            <a:r>
              <a:rPr lang="it-IT" dirty="0">
                <a:solidFill>
                  <a:schemeClr val="bg1"/>
                </a:solidFill>
              </a:rPr>
              <a:t> Data </a:t>
            </a:r>
            <a:r>
              <a:rPr lang="it-IT" dirty="0" err="1">
                <a:solidFill>
                  <a:schemeClr val="bg1"/>
                </a:solidFill>
              </a:rPr>
              <a:t>Stores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Best for </a:t>
            </a:r>
            <a:r>
              <a:rPr lang="en-GB" dirty="0">
                <a:solidFill>
                  <a:schemeClr val="bg1"/>
                </a:solidFill>
              </a:rPr>
              <a:t>column selection and aggregation thanks to</a:t>
            </a:r>
            <a:endParaRPr lang="it-IT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Disk + Memory locality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Cache locality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Google Shape;324;p56">
            <a:extLst>
              <a:ext uri="{FF2B5EF4-FFF2-40B4-BE49-F238E27FC236}">
                <a16:creationId xmlns:a16="http://schemas.microsoft.com/office/drawing/2014/main" id="{414B55ED-1C08-004A-9B02-CCF5BA94A958}"/>
              </a:ext>
            </a:extLst>
          </p:cNvPr>
          <p:cNvSpPr/>
          <p:nvPr/>
        </p:nvSpPr>
        <p:spPr>
          <a:xfrm>
            <a:off x="1471427" y="3591069"/>
            <a:ext cx="1415429" cy="199043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6" name="Google Shape;325;p56">
            <a:extLst>
              <a:ext uri="{FF2B5EF4-FFF2-40B4-BE49-F238E27FC236}">
                <a16:creationId xmlns:a16="http://schemas.microsoft.com/office/drawing/2014/main" id="{DB0D9035-1684-5F4C-B991-ADF773FFF7E6}"/>
              </a:ext>
            </a:extLst>
          </p:cNvPr>
          <p:cNvSpPr/>
          <p:nvPr/>
        </p:nvSpPr>
        <p:spPr>
          <a:xfrm>
            <a:off x="7986459" y="3591069"/>
            <a:ext cx="1415429" cy="199043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7" name="Google Shape;326;p56">
            <a:extLst>
              <a:ext uri="{FF2B5EF4-FFF2-40B4-BE49-F238E27FC236}">
                <a16:creationId xmlns:a16="http://schemas.microsoft.com/office/drawing/2014/main" id="{ED7FBF3A-A196-C241-8CCA-AC0F9A5F25FA}"/>
              </a:ext>
            </a:extLst>
          </p:cNvPr>
          <p:cNvSpPr/>
          <p:nvPr/>
        </p:nvSpPr>
        <p:spPr>
          <a:xfrm>
            <a:off x="6362947" y="3591069"/>
            <a:ext cx="1415429" cy="199043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8" name="Google Shape;327;p56">
            <a:extLst>
              <a:ext uri="{FF2B5EF4-FFF2-40B4-BE49-F238E27FC236}">
                <a16:creationId xmlns:a16="http://schemas.microsoft.com/office/drawing/2014/main" id="{0447D083-2406-CF42-9481-12802D4E6CA7}"/>
              </a:ext>
            </a:extLst>
          </p:cNvPr>
          <p:cNvSpPr/>
          <p:nvPr/>
        </p:nvSpPr>
        <p:spPr>
          <a:xfrm>
            <a:off x="4725268" y="3591069"/>
            <a:ext cx="1415429" cy="199043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9" name="Google Shape;328;p56">
            <a:extLst>
              <a:ext uri="{FF2B5EF4-FFF2-40B4-BE49-F238E27FC236}">
                <a16:creationId xmlns:a16="http://schemas.microsoft.com/office/drawing/2014/main" id="{1AD7D5E8-598B-7F43-B299-6FC6ABFB691E}"/>
              </a:ext>
            </a:extLst>
          </p:cNvPr>
          <p:cNvSpPr txBox="1"/>
          <p:nvPr/>
        </p:nvSpPr>
        <p:spPr>
          <a:xfrm>
            <a:off x="1650373" y="4077805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1492…0</a:t>
            </a:r>
            <a:endParaRPr sz="1600" dirty="0"/>
          </a:p>
        </p:txBody>
      </p:sp>
      <p:sp>
        <p:nvSpPr>
          <p:cNvPr id="40" name="Google Shape;329;p56">
            <a:extLst>
              <a:ext uri="{FF2B5EF4-FFF2-40B4-BE49-F238E27FC236}">
                <a16:creationId xmlns:a16="http://schemas.microsoft.com/office/drawing/2014/main" id="{1F28534A-4BE0-3D47-8896-A510D5C0A6FD}"/>
              </a:ext>
            </a:extLst>
          </p:cNvPr>
          <p:cNvSpPr txBox="1"/>
          <p:nvPr/>
        </p:nvSpPr>
        <p:spPr>
          <a:xfrm>
            <a:off x="3249369" y="4077805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" sz="1600" dirty="0" err="1"/>
              <a:t>serverA</a:t>
            </a:r>
            <a:endParaRPr sz="1600" dirty="0"/>
          </a:p>
        </p:txBody>
      </p:sp>
      <p:sp>
        <p:nvSpPr>
          <p:cNvPr id="41" name="Google Shape;330;p56">
            <a:extLst>
              <a:ext uri="{FF2B5EF4-FFF2-40B4-BE49-F238E27FC236}">
                <a16:creationId xmlns:a16="http://schemas.microsoft.com/office/drawing/2014/main" id="{8470EA7F-05FF-AD4C-824B-E3A122C160ED}"/>
              </a:ext>
            </a:extLst>
          </p:cNvPr>
          <p:cNvSpPr txBox="1"/>
          <p:nvPr/>
        </p:nvSpPr>
        <p:spPr>
          <a:xfrm>
            <a:off x="4872872" y="4089339"/>
            <a:ext cx="1260648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</a:t>
            </a:r>
            <a:endParaRPr sz="1600" dirty="0"/>
          </a:p>
        </p:txBody>
      </p:sp>
      <p:sp>
        <p:nvSpPr>
          <p:cNvPr id="42" name="Google Shape;331;p56">
            <a:extLst>
              <a:ext uri="{FF2B5EF4-FFF2-40B4-BE49-F238E27FC236}">
                <a16:creationId xmlns:a16="http://schemas.microsoft.com/office/drawing/2014/main" id="{C79F7B57-E58C-2F4D-814B-E5D162FE95BB}"/>
              </a:ext>
            </a:extLst>
          </p:cNvPr>
          <p:cNvSpPr txBox="1"/>
          <p:nvPr/>
        </p:nvSpPr>
        <p:spPr>
          <a:xfrm>
            <a:off x="8170037" y="4095131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1.667</a:t>
            </a:r>
            <a:endParaRPr sz="1600" dirty="0"/>
          </a:p>
        </p:txBody>
      </p:sp>
      <p:sp>
        <p:nvSpPr>
          <p:cNvPr id="43" name="Google Shape;332;p56">
            <a:extLst>
              <a:ext uri="{FF2B5EF4-FFF2-40B4-BE49-F238E27FC236}">
                <a16:creationId xmlns:a16="http://schemas.microsoft.com/office/drawing/2014/main" id="{69052B0B-276B-D545-A15E-72D0DA12BE3D}"/>
              </a:ext>
            </a:extLst>
          </p:cNvPr>
          <p:cNvSpPr txBox="1"/>
          <p:nvPr/>
        </p:nvSpPr>
        <p:spPr>
          <a:xfrm>
            <a:off x="1634551" y="3567959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/>
              <a:t>_time</a:t>
            </a:r>
            <a:endParaRPr sz="1600" b="1" dirty="0"/>
          </a:p>
        </p:txBody>
      </p:sp>
      <p:sp>
        <p:nvSpPr>
          <p:cNvPr id="44" name="Google Shape;333;p56">
            <a:extLst>
              <a:ext uri="{FF2B5EF4-FFF2-40B4-BE49-F238E27FC236}">
                <a16:creationId xmlns:a16="http://schemas.microsoft.com/office/drawing/2014/main" id="{76822E3B-8E44-B44B-A0AC-BA7870B5F42B}"/>
              </a:ext>
            </a:extLst>
          </p:cNvPr>
          <p:cNvSpPr txBox="1"/>
          <p:nvPr/>
        </p:nvSpPr>
        <p:spPr>
          <a:xfrm>
            <a:off x="3233484" y="3567959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/>
              <a:t>host</a:t>
            </a:r>
            <a:endParaRPr sz="1600" b="1" dirty="0"/>
          </a:p>
        </p:txBody>
      </p:sp>
      <p:sp>
        <p:nvSpPr>
          <p:cNvPr id="45" name="Google Shape;334;p56">
            <a:extLst>
              <a:ext uri="{FF2B5EF4-FFF2-40B4-BE49-F238E27FC236}">
                <a16:creationId xmlns:a16="http://schemas.microsoft.com/office/drawing/2014/main" id="{04F02A54-EDD7-7744-8B76-8267B4B9A6A6}"/>
              </a:ext>
            </a:extLst>
          </p:cNvPr>
          <p:cNvSpPr txBox="1"/>
          <p:nvPr/>
        </p:nvSpPr>
        <p:spPr>
          <a:xfrm>
            <a:off x="4856933" y="3579492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 err="1"/>
              <a:t>num</a:t>
            </a:r>
            <a:endParaRPr sz="1600" b="1" dirty="0"/>
          </a:p>
        </p:txBody>
      </p:sp>
      <p:sp>
        <p:nvSpPr>
          <p:cNvPr id="46" name="Google Shape;335;p56">
            <a:extLst>
              <a:ext uri="{FF2B5EF4-FFF2-40B4-BE49-F238E27FC236}">
                <a16:creationId xmlns:a16="http://schemas.microsoft.com/office/drawing/2014/main" id="{ED7653EA-84B3-5B4B-BD7F-B19ACE4A930B}"/>
              </a:ext>
            </a:extLst>
          </p:cNvPr>
          <p:cNvSpPr txBox="1"/>
          <p:nvPr/>
        </p:nvSpPr>
        <p:spPr>
          <a:xfrm>
            <a:off x="8154025" y="3585284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/>
              <a:t>idle</a:t>
            </a:r>
            <a:endParaRPr sz="1600" b="1" dirty="0"/>
          </a:p>
        </p:txBody>
      </p:sp>
      <p:sp>
        <p:nvSpPr>
          <p:cNvPr id="47" name="Google Shape;336;p56">
            <a:extLst>
              <a:ext uri="{FF2B5EF4-FFF2-40B4-BE49-F238E27FC236}">
                <a16:creationId xmlns:a16="http://schemas.microsoft.com/office/drawing/2014/main" id="{AEE4203C-8CBC-4D48-8613-88844D5ED156}"/>
              </a:ext>
            </a:extLst>
          </p:cNvPr>
          <p:cNvSpPr txBox="1"/>
          <p:nvPr/>
        </p:nvSpPr>
        <p:spPr>
          <a:xfrm>
            <a:off x="1650161" y="4573939"/>
            <a:ext cx="1106699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1492…1</a:t>
            </a:r>
            <a:endParaRPr sz="1600" dirty="0"/>
          </a:p>
        </p:txBody>
      </p:sp>
      <p:sp>
        <p:nvSpPr>
          <p:cNvPr id="48" name="Google Shape;337;p56">
            <a:extLst>
              <a:ext uri="{FF2B5EF4-FFF2-40B4-BE49-F238E27FC236}">
                <a16:creationId xmlns:a16="http://schemas.microsoft.com/office/drawing/2014/main" id="{EDAEE85C-CAB6-4349-98FE-18B15CEE0919}"/>
              </a:ext>
            </a:extLst>
          </p:cNvPr>
          <p:cNvSpPr txBox="1"/>
          <p:nvPr/>
        </p:nvSpPr>
        <p:spPr>
          <a:xfrm>
            <a:off x="3249095" y="4585472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" sz="1600" dirty="0" err="1"/>
              <a:t>serverB</a:t>
            </a:r>
            <a:endParaRPr sz="1600" dirty="0"/>
          </a:p>
        </p:txBody>
      </p:sp>
      <p:sp>
        <p:nvSpPr>
          <p:cNvPr id="49" name="Google Shape;338;p56">
            <a:extLst>
              <a:ext uri="{FF2B5EF4-FFF2-40B4-BE49-F238E27FC236}">
                <a16:creationId xmlns:a16="http://schemas.microsoft.com/office/drawing/2014/main" id="{B50BC86A-6BF6-7540-94E0-32B14377E436}"/>
              </a:ext>
            </a:extLst>
          </p:cNvPr>
          <p:cNvSpPr/>
          <p:nvPr/>
        </p:nvSpPr>
        <p:spPr>
          <a:xfrm>
            <a:off x="9609988" y="3595196"/>
            <a:ext cx="1415429" cy="199043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" name="Google Shape;339;p56">
            <a:extLst>
              <a:ext uri="{FF2B5EF4-FFF2-40B4-BE49-F238E27FC236}">
                <a16:creationId xmlns:a16="http://schemas.microsoft.com/office/drawing/2014/main" id="{2FBF745A-E0B5-1D47-AD86-E1676255C63F}"/>
              </a:ext>
            </a:extLst>
          </p:cNvPr>
          <p:cNvSpPr txBox="1"/>
          <p:nvPr/>
        </p:nvSpPr>
        <p:spPr>
          <a:xfrm>
            <a:off x="4872535" y="4597005"/>
            <a:ext cx="1260648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</a:t>
            </a:r>
            <a:endParaRPr sz="1600" dirty="0"/>
          </a:p>
        </p:txBody>
      </p:sp>
      <p:sp>
        <p:nvSpPr>
          <p:cNvPr id="51" name="Google Shape;340;p56">
            <a:extLst>
              <a:ext uri="{FF2B5EF4-FFF2-40B4-BE49-F238E27FC236}">
                <a16:creationId xmlns:a16="http://schemas.microsoft.com/office/drawing/2014/main" id="{284980D6-6E04-5048-A405-90ABEC5D5228}"/>
              </a:ext>
            </a:extLst>
          </p:cNvPr>
          <p:cNvSpPr txBox="1"/>
          <p:nvPr/>
        </p:nvSpPr>
        <p:spPr>
          <a:xfrm>
            <a:off x="8169636" y="4602797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1789.4</a:t>
            </a:r>
            <a:endParaRPr sz="1600" dirty="0"/>
          </a:p>
        </p:txBody>
      </p:sp>
      <p:sp>
        <p:nvSpPr>
          <p:cNvPr id="52" name="Google Shape;341;p56">
            <a:extLst>
              <a:ext uri="{FF2B5EF4-FFF2-40B4-BE49-F238E27FC236}">
                <a16:creationId xmlns:a16="http://schemas.microsoft.com/office/drawing/2014/main" id="{2F6E561E-D550-1C48-8A9B-36CDFFC26742}"/>
              </a:ext>
            </a:extLst>
          </p:cNvPr>
          <p:cNvSpPr txBox="1"/>
          <p:nvPr/>
        </p:nvSpPr>
        <p:spPr>
          <a:xfrm>
            <a:off x="9793568" y="4100915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2342.2</a:t>
            </a:r>
            <a:endParaRPr sz="1600" dirty="0"/>
          </a:p>
        </p:txBody>
      </p:sp>
      <p:sp>
        <p:nvSpPr>
          <p:cNvPr id="53" name="Google Shape;342;p56">
            <a:extLst>
              <a:ext uri="{FF2B5EF4-FFF2-40B4-BE49-F238E27FC236}">
                <a16:creationId xmlns:a16="http://schemas.microsoft.com/office/drawing/2014/main" id="{CD188E8C-9EA7-9F4F-939A-FBFE9706373D}"/>
              </a:ext>
            </a:extLst>
          </p:cNvPr>
          <p:cNvSpPr txBox="1"/>
          <p:nvPr/>
        </p:nvSpPr>
        <p:spPr>
          <a:xfrm>
            <a:off x="9777556" y="3591068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/>
              <a:t>system</a:t>
            </a:r>
            <a:endParaRPr sz="1600" b="1" dirty="0"/>
          </a:p>
        </p:txBody>
      </p:sp>
      <p:sp>
        <p:nvSpPr>
          <p:cNvPr id="54" name="Google Shape;343;p56">
            <a:extLst>
              <a:ext uri="{FF2B5EF4-FFF2-40B4-BE49-F238E27FC236}">
                <a16:creationId xmlns:a16="http://schemas.microsoft.com/office/drawing/2014/main" id="{7C38A1B1-99BC-5F4A-9A8E-F840124859F5}"/>
              </a:ext>
            </a:extLst>
          </p:cNvPr>
          <p:cNvSpPr txBox="1"/>
          <p:nvPr/>
        </p:nvSpPr>
        <p:spPr>
          <a:xfrm>
            <a:off x="9793167" y="4608581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2.779</a:t>
            </a:r>
            <a:endParaRPr sz="1600" dirty="0"/>
          </a:p>
        </p:txBody>
      </p:sp>
      <p:sp>
        <p:nvSpPr>
          <p:cNvPr id="55" name="Google Shape;344;p56">
            <a:extLst>
              <a:ext uri="{FF2B5EF4-FFF2-40B4-BE49-F238E27FC236}">
                <a16:creationId xmlns:a16="http://schemas.microsoft.com/office/drawing/2014/main" id="{3B89CD98-732D-B845-B885-2E45FF2DA605}"/>
              </a:ext>
            </a:extLst>
          </p:cNvPr>
          <p:cNvSpPr/>
          <p:nvPr/>
        </p:nvSpPr>
        <p:spPr>
          <a:xfrm>
            <a:off x="1352896" y="4008552"/>
            <a:ext cx="9784320" cy="484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6" name="Google Shape;345;p56">
            <a:extLst>
              <a:ext uri="{FF2B5EF4-FFF2-40B4-BE49-F238E27FC236}">
                <a16:creationId xmlns:a16="http://schemas.microsoft.com/office/drawing/2014/main" id="{28F1B94C-7716-734E-919C-37B2CB39BC68}"/>
              </a:ext>
            </a:extLst>
          </p:cNvPr>
          <p:cNvSpPr/>
          <p:nvPr/>
        </p:nvSpPr>
        <p:spPr>
          <a:xfrm>
            <a:off x="1352698" y="4516552"/>
            <a:ext cx="9784519" cy="484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8" name="Google Shape;330;p56">
            <a:extLst>
              <a:ext uri="{FF2B5EF4-FFF2-40B4-BE49-F238E27FC236}">
                <a16:creationId xmlns:a16="http://schemas.microsoft.com/office/drawing/2014/main" id="{2AC848DC-BDF9-324E-BDEA-DE9CE1B23971}"/>
              </a:ext>
            </a:extLst>
          </p:cNvPr>
          <p:cNvSpPr txBox="1"/>
          <p:nvPr/>
        </p:nvSpPr>
        <p:spPr>
          <a:xfrm>
            <a:off x="6467456" y="4089339"/>
            <a:ext cx="1260648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west</a:t>
            </a:r>
            <a:endParaRPr sz="1600" dirty="0"/>
          </a:p>
        </p:txBody>
      </p:sp>
      <p:sp>
        <p:nvSpPr>
          <p:cNvPr id="59" name="Google Shape;334;p56">
            <a:extLst>
              <a:ext uri="{FF2B5EF4-FFF2-40B4-BE49-F238E27FC236}">
                <a16:creationId xmlns:a16="http://schemas.microsoft.com/office/drawing/2014/main" id="{8A3A0DDF-A377-0F4A-9671-1DB9A5CFD2EE}"/>
              </a:ext>
            </a:extLst>
          </p:cNvPr>
          <p:cNvSpPr txBox="1"/>
          <p:nvPr/>
        </p:nvSpPr>
        <p:spPr>
          <a:xfrm>
            <a:off x="6451517" y="3579492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/>
              <a:t>region</a:t>
            </a:r>
            <a:endParaRPr sz="1600" b="1" dirty="0"/>
          </a:p>
        </p:txBody>
      </p:sp>
      <p:sp>
        <p:nvSpPr>
          <p:cNvPr id="60" name="Google Shape;339;p56">
            <a:extLst>
              <a:ext uri="{FF2B5EF4-FFF2-40B4-BE49-F238E27FC236}">
                <a16:creationId xmlns:a16="http://schemas.microsoft.com/office/drawing/2014/main" id="{70540632-E5D0-004B-93FD-6F037666B9A9}"/>
              </a:ext>
            </a:extLst>
          </p:cNvPr>
          <p:cNvSpPr txBox="1"/>
          <p:nvPr/>
        </p:nvSpPr>
        <p:spPr>
          <a:xfrm>
            <a:off x="6467119" y="4597005"/>
            <a:ext cx="1260648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west</a:t>
            </a:r>
            <a:endParaRPr sz="1600" dirty="0"/>
          </a:p>
        </p:txBody>
      </p:sp>
      <p:sp>
        <p:nvSpPr>
          <p:cNvPr id="61" name="Google Shape;336;p56">
            <a:extLst>
              <a:ext uri="{FF2B5EF4-FFF2-40B4-BE49-F238E27FC236}">
                <a16:creationId xmlns:a16="http://schemas.microsoft.com/office/drawing/2014/main" id="{411E5AA0-3803-8E41-9C0A-254AE2E9C3A2}"/>
              </a:ext>
            </a:extLst>
          </p:cNvPr>
          <p:cNvSpPr txBox="1"/>
          <p:nvPr/>
        </p:nvSpPr>
        <p:spPr>
          <a:xfrm>
            <a:off x="1650161" y="5074853"/>
            <a:ext cx="1106699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62" name="Google Shape;337;p56">
            <a:extLst>
              <a:ext uri="{FF2B5EF4-FFF2-40B4-BE49-F238E27FC236}">
                <a16:creationId xmlns:a16="http://schemas.microsoft.com/office/drawing/2014/main" id="{F11EED14-FF22-D546-A4EF-21E54E824CF3}"/>
              </a:ext>
            </a:extLst>
          </p:cNvPr>
          <p:cNvSpPr txBox="1"/>
          <p:nvPr/>
        </p:nvSpPr>
        <p:spPr>
          <a:xfrm>
            <a:off x="3249095" y="5086387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63" name="Google Shape;339;p56">
            <a:extLst>
              <a:ext uri="{FF2B5EF4-FFF2-40B4-BE49-F238E27FC236}">
                <a16:creationId xmlns:a16="http://schemas.microsoft.com/office/drawing/2014/main" id="{B4C74655-6EF2-BD43-8C75-A01371756DDE}"/>
              </a:ext>
            </a:extLst>
          </p:cNvPr>
          <p:cNvSpPr txBox="1"/>
          <p:nvPr/>
        </p:nvSpPr>
        <p:spPr>
          <a:xfrm>
            <a:off x="4872535" y="5097920"/>
            <a:ext cx="1260648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64" name="Google Shape;340;p56">
            <a:extLst>
              <a:ext uri="{FF2B5EF4-FFF2-40B4-BE49-F238E27FC236}">
                <a16:creationId xmlns:a16="http://schemas.microsoft.com/office/drawing/2014/main" id="{9F72340F-0B62-CF43-8D99-3ADDBC0B7D14}"/>
              </a:ext>
            </a:extLst>
          </p:cNvPr>
          <p:cNvSpPr txBox="1"/>
          <p:nvPr/>
        </p:nvSpPr>
        <p:spPr>
          <a:xfrm>
            <a:off x="8169636" y="5103712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65" name="Google Shape;343;p56">
            <a:extLst>
              <a:ext uri="{FF2B5EF4-FFF2-40B4-BE49-F238E27FC236}">
                <a16:creationId xmlns:a16="http://schemas.microsoft.com/office/drawing/2014/main" id="{276468E3-0076-D240-B5F4-E92C0833FACB}"/>
              </a:ext>
            </a:extLst>
          </p:cNvPr>
          <p:cNvSpPr txBox="1"/>
          <p:nvPr/>
        </p:nvSpPr>
        <p:spPr>
          <a:xfrm>
            <a:off x="9793167" y="5109496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66" name="Google Shape;339;p56">
            <a:extLst>
              <a:ext uri="{FF2B5EF4-FFF2-40B4-BE49-F238E27FC236}">
                <a16:creationId xmlns:a16="http://schemas.microsoft.com/office/drawing/2014/main" id="{CEF148ED-BC46-CB48-8FFC-FADFA4168567}"/>
              </a:ext>
            </a:extLst>
          </p:cNvPr>
          <p:cNvSpPr txBox="1"/>
          <p:nvPr/>
        </p:nvSpPr>
        <p:spPr>
          <a:xfrm>
            <a:off x="6467119" y="5097920"/>
            <a:ext cx="1260648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7CAFBCD-850B-6F4B-8B54-9891428E5A41}"/>
              </a:ext>
            </a:extLst>
          </p:cNvPr>
          <p:cNvSpPr/>
          <p:nvPr/>
        </p:nvSpPr>
        <p:spPr>
          <a:xfrm rot="5400000">
            <a:off x="5310253" y="3397438"/>
            <a:ext cx="200060" cy="4690789"/>
          </a:xfrm>
          <a:prstGeom prst="rightBrace">
            <a:avLst>
              <a:gd name="adj1" fmla="val 39332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AB9CB-83C8-B04B-B4E7-B8784D84CAE9}"/>
              </a:ext>
            </a:extLst>
          </p:cNvPr>
          <p:cNvSpPr/>
          <p:nvPr/>
        </p:nvSpPr>
        <p:spPr>
          <a:xfrm>
            <a:off x="4998701" y="5757800"/>
            <a:ext cx="776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tags</a:t>
            </a:r>
            <a:endParaRPr lang="en-GB" sz="1467" dirty="0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746846A5-8C92-E24B-82A2-6E367AD6B138}"/>
              </a:ext>
            </a:extLst>
          </p:cNvPr>
          <p:cNvSpPr/>
          <p:nvPr/>
        </p:nvSpPr>
        <p:spPr>
          <a:xfrm rot="5400000">
            <a:off x="9395242" y="4212689"/>
            <a:ext cx="216833" cy="3043516"/>
          </a:xfrm>
          <a:prstGeom prst="rightBrace">
            <a:avLst>
              <a:gd name="adj1" fmla="val 39332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5E26E8E-1D82-AD4F-843F-66B83F02E637}"/>
              </a:ext>
            </a:extLst>
          </p:cNvPr>
          <p:cNvSpPr/>
          <p:nvPr/>
        </p:nvSpPr>
        <p:spPr>
          <a:xfrm>
            <a:off x="9014110" y="5743622"/>
            <a:ext cx="915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fields</a:t>
            </a:r>
            <a:endParaRPr lang="en-GB" sz="1467" dirty="0"/>
          </a:p>
        </p:txBody>
      </p:sp>
    </p:spTree>
    <p:extLst>
      <p:ext uri="{BB962C8B-B14F-4D97-AF65-F5344CB8AC3E}">
        <p14:creationId xmlns:p14="http://schemas.microsoft.com/office/powerpoint/2010/main" val="215141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7" grpId="0"/>
      <p:bldP spid="48" grpId="0"/>
      <p:bldP spid="50" grpId="0"/>
      <p:bldP spid="51" grpId="0"/>
      <p:bldP spid="52" grpId="0"/>
      <p:bldP spid="54" grpId="0"/>
      <p:bldP spid="55" grpId="0" animBg="1"/>
      <p:bldP spid="55" grpId="1" animBg="1"/>
      <p:bldP spid="56" grpId="0" animBg="1"/>
      <p:bldP spid="56" grpId="1" animBg="1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1CC069-109D-6044-A2AE-90F7621B1C5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67" y="272717"/>
            <a:ext cx="10944522" cy="13204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75E8F-BE2A-4544-8F87-89E5249CCF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4C6E3-A65F-3442-ACFD-E5FCA481F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596550" y="2349056"/>
            <a:ext cx="3025211" cy="297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BE00A-311E-5046-B38B-0B31A431B0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119"/>
            <a:ext cx="12192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D7E23E-38D5-A04A-ABDD-C2E791FFF92C}"/>
              </a:ext>
            </a:extLst>
          </p:cNvPr>
          <p:cNvSpPr/>
          <p:nvPr/>
        </p:nvSpPr>
        <p:spPr>
          <a:xfrm>
            <a:off x="10802679" y="5107343"/>
            <a:ext cx="1219200" cy="12192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63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054" y="1659119"/>
            <a:ext cx="10594029" cy="454135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What’s the line protocol representation of this point?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19B666-D2F0-B84D-BC8E-C4976A70DD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9D486EB-EDBF-434A-AEA8-7FE2918FE948}"/>
              </a:ext>
            </a:extLst>
          </p:cNvPr>
          <p:cNvSpPr/>
          <p:nvPr/>
        </p:nvSpPr>
        <p:spPr>
          <a:xfrm>
            <a:off x="1857154" y="2055629"/>
            <a:ext cx="476881" cy="43947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019A4F-83A0-784C-BD59-E840E0345DBE}"/>
              </a:ext>
            </a:extLst>
          </p:cNvPr>
          <p:cNvSpPr/>
          <p:nvPr/>
        </p:nvSpPr>
        <p:spPr>
          <a:xfrm>
            <a:off x="2575001" y="2064221"/>
            <a:ext cx="6654060" cy="461665"/>
          </a:xfrm>
          <a:prstGeom prst="rect">
            <a:avLst/>
          </a:prstGeom>
          <a:solidFill>
            <a:srgbClr val="202024"/>
          </a:solidFill>
        </p:spPr>
        <p:txBody>
          <a:bodyPr wrap="square">
            <a:spAutoFit/>
          </a:bodyPr>
          <a:lstStyle/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2E38DB-A738-A545-A1D6-C3EE392C6263}"/>
              </a:ext>
            </a:extLst>
          </p:cNvPr>
          <p:cNvSpPr/>
          <p:nvPr/>
        </p:nvSpPr>
        <p:spPr>
          <a:xfrm>
            <a:off x="5902029" y="3239795"/>
            <a:ext cx="505205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020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The </a:t>
            </a:r>
            <a:r>
              <a:rPr lang="en-US" sz="2400" dirty="0"/>
              <a:t>nanosecond-precision Unix time for the value </a:t>
            </a:r>
            <a:r>
              <a:rPr lang="en-US" sz="2000" dirty="0">
                <a:solidFill>
                  <a:srgbClr val="2020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1465839830100400200</a:t>
            </a:r>
            <a:endParaRPr lang="en-US" sz="2400" dirty="0">
              <a:solidFill>
                <a:srgbClr val="20202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7E9B4-6F1B-1343-BD92-43D9A161681E}"/>
              </a:ext>
            </a:extLst>
          </p:cNvPr>
          <p:cNvSpPr/>
          <p:nvPr/>
        </p:nvSpPr>
        <p:spPr>
          <a:xfrm>
            <a:off x="2574999" y="2053960"/>
            <a:ext cx="6654060" cy="400110"/>
          </a:xfrm>
          <a:prstGeom prst="rect">
            <a:avLst/>
          </a:prstGeom>
          <a:solidFill>
            <a:srgbClr val="202024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stock_price,ticker</a:t>
            </a:r>
            <a:r>
              <a:rPr lang="en-US" sz="20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=A price=170 1465839830100400200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510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</a:t>
            </a:r>
            <a:r>
              <a:rPr lang="en-US" noProof="0" dirty="0">
                <a:solidFill>
                  <a:srgbClr val="FFC000"/>
                </a:solidFill>
              </a:rPr>
              <a:t>more</a:t>
            </a:r>
            <a:r>
              <a:rPr lang="en-US" noProof="0" dirty="0"/>
              <a:t> dirty!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2A0DE-9AC6-A84A-921C-71CB0F4883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119"/>
            <a:ext cx="12192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703F8E-71B9-E34E-8BD1-746B0EE88085}"/>
              </a:ext>
            </a:extLst>
          </p:cNvPr>
          <p:cNvSpPr/>
          <p:nvPr/>
        </p:nvSpPr>
        <p:spPr>
          <a:xfrm>
            <a:off x="10802679" y="5107343"/>
            <a:ext cx="1219200" cy="12192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676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A0A5B9D-20D6-5349-A370-08A6A36C6FAF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10726276" y="2800894"/>
            <a:ext cx="402451" cy="353557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8611105" y="3196591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8451921" y="2920404"/>
            <a:ext cx="408864" cy="96072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6776484" y="3664425"/>
            <a:ext cx="558397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6578009" y="3430769"/>
            <a:ext cx="297712" cy="822252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870249" y="4777566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Use Case: Continuous Linear Pizza Oven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Sensors observe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temperature (C°)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relative humidity (%)</a:t>
            </a:r>
          </a:p>
          <a:p>
            <a:pPr marL="126997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 the two ovens</a:t>
            </a:r>
          </a:p>
          <a:p>
            <a:pPr marL="126997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26997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Learning Goals</a:t>
            </a:r>
          </a:p>
          <a:p>
            <a:r>
              <a:rPr lang="en-US" sz="2400" dirty="0">
                <a:solidFill>
                  <a:schemeClr val="bg1"/>
                </a:solidFill>
              </a:rPr>
              <a:t>Basic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line protocol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usage</a:t>
            </a: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8942672" y="3400763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8918656" y="3239631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8832186" y="3418919"/>
            <a:ext cx="87001" cy="60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FC6C1F8-2BBB-1A48-B9AE-3E78F7F534B4}"/>
              </a:ext>
            </a:extLst>
          </p:cNvPr>
          <p:cNvSpPr/>
          <p:nvPr/>
        </p:nvSpPr>
        <p:spPr>
          <a:xfrm>
            <a:off x="6804838" y="3558363"/>
            <a:ext cx="241004" cy="269359"/>
          </a:xfrm>
          <a:custGeom>
            <a:avLst/>
            <a:gdLst>
              <a:gd name="connsiteX0" fmla="*/ 170121 w 180753"/>
              <a:gd name="connsiteY0" fmla="*/ 0 h 202019"/>
              <a:gd name="connsiteX1" fmla="*/ 180753 w 180753"/>
              <a:gd name="connsiteY1" fmla="*/ 202019 h 202019"/>
              <a:gd name="connsiteX2" fmla="*/ 0 w 180753"/>
              <a:gd name="connsiteY2" fmla="*/ 191386 h 202019"/>
              <a:gd name="connsiteX3" fmla="*/ 53163 w 180753"/>
              <a:gd name="connsiteY3" fmla="*/ 0 h 202019"/>
              <a:gd name="connsiteX4" fmla="*/ 170121 w 180753"/>
              <a:gd name="connsiteY4" fmla="*/ 0 h 20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753" h="202019">
                <a:moveTo>
                  <a:pt x="170121" y="0"/>
                </a:moveTo>
                <a:lnTo>
                  <a:pt x="180753" y="202019"/>
                </a:lnTo>
                <a:lnTo>
                  <a:pt x="0" y="191386"/>
                </a:lnTo>
                <a:lnTo>
                  <a:pt x="53163" y="0"/>
                </a:lnTo>
                <a:lnTo>
                  <a:pt x="170121" y="0"/>
                </a:lnTo>
                <a:close/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5270504" y="345956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7614392" y="283694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851123" y="-1340966"/>
            <a:ext cx="6400452" cy="93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AA2B-A716-174A-9A23-A5F09CE5D76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E59B-B305-BF44-AE06-980E5FE737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GB" dirty="0"/>
              <a:t>Model the following data representing the temperatures, from both sensors, over time</a:t>
            </a:r>
          </a:p>
          <a:p>
            <a:pPr marL="126997" indent="0">
              <a:buNone/>
            </a:pPr>
            <a:endParaRPr lang="en-GB" dirty="0"/>
          </a:p>
          <a:p>
            <a:pPr marL="126997" indent="0">
              <a:buNone/>
            </a:pP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171FDF-8F3E-324E-B17F-41014C22F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63547"/>
              </p:ext>
            </p:extLst>
          </p:nvPr>
        </p:nvGraphicFramePr>
        <p:xfrm>
          <a:off x="1104405" y="2616606"/>
          <a:ext cx="10184485" cy="39815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1578">
                  <a:extLst>
                    <a:ext uri="{9D8B030D-6E8A-4147-A177-3AD203B41FA5}">
                      <a16:colId xmlns:a16="http://schemas.microsoft.com/office/drawing/2014/main" val="2349479868"/>
                    </a:ext>
                  </a:extLst>
                </a:gridCol>
                <a:gridCol w="2186500">
                  <a:extLst>
                    <a:ext uri="{9D8B030D-6E8A-4147-A177-3AD203B41FA5}">
                      <a16:colId xmlns:a16="http://schemas.microsoft.com/office/drawing/2014/main" val="4279065523"/>
                    </a:ext>
                  </a:extLst>
                </a:gridCol>
                <a:gridCol w="2497212">
                  <a:extLst>
                    <a:ext uri="{9D8B030D-6E8A-4147-A177-3AD203B41FA5}">
                      <a16:colId xmlns:a16="http://schemas.microsoft.com/office/drawing/2014/main" val="2969583680"/>
                    </a:ext>
                  </a:extLst>
                </a:gridCol>
                <a:gridCol w="3199195">
                  <a:extLst>
                    <a:ext uri="{9D8B030D-6E8A-4147-A177-3AD203B41FA5}">
                      <a16:colId xmlns:a16="http://schemas.microsoft.com/office/drawing/2014/main" val="288851003"/>
                    </a:ext>
                  </a:extLst>
                </a:gridCol>
              </a:tblGrid>
              <a:tr h="567831">
                <a:tc>
                  <a:txBody>
                    <a:bodyPr/>
                    <a:lstStyle/>
                    <a:p>
                      <a:pPr algn="ctr"/>
                      <a:r>
                        <a:rPr lang="it-IT" sz="2100" b="1" dirty="0" err="1">
                          <a:solidFill>
                            <a:schemeClr val="tx1"/>
                          </a:solidFill>
                        </a:rPr>
                        <a:t>measurement</a:t>
                      </a:r>
                      <a:endParaRPr lang="it-IT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100" b="1" dirty="0" err="1">
                          <a:solidFill>
                            <a:schemeClr val="tx1"/>
                          </a:solidFill>
                        </a:rPr>
                        <a:t>sensor</a:t>
                      </a:r>
                      <a:endParaRPr lang="it-IT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100" b="1" dirty="0" err="1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it-IT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100" b="1" dirty="0" err="1">
                          <a:solidFill>
                            <a:schemeClr val="tx1"/>
                          </a:solidFill>
                        </a:rPr>
                        <a:t>ts</a:t>
                      </a:r>
                      <a:endParaRPr lang="it-IT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23238142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290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1569888000000000000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84311069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S2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1569888015000000000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76479537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305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1569888060000000000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38634960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S2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1569888075000000000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59381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95BD-F013-2B45-818E-15D6F87A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continue on </a:t>
            </a:r>
            <a:r>
              <a:rPr lang="en-US" dirty="0" err="1"/>
              <a:t>gitter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D6F66-97BC-A94B-B1DD-979047C7BA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26997" indent="0" algn="ctr">
              <a:buNone/>
            </a:pPr>
            <a:r>
              <a:rPr lang="it-I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https://gitter.im/quantia-cons/flux-training-sf-2019#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</a:t>
            </a:r>
            <a:r>
              <a:rPr lang="en-US" noProof="0" dirty="0">
                <a:solidFill>
                  <a:srgbClr val="FFC000"/>
                </a:solidFill>
              </a:rPr>
              <a:t>even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FFC000"/>
                </a:solidFill>
              </a:rPr>
              <a:t>more</a:t>
            </a:r>
            <a:r>
              <a:rPr lang="en-US" noProof="0" dirty="0"/>
              <a:t> dirty!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AFEC7-9EF5-B247-9993-B4A0535DE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119"/>
            <a:ext cx="12192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87A3CF-B733-1A4E-BDCC-BC9B2DBE5087}"/>
              </a:ext>
            </a:extLst>
          </p:cNvPr>
          <p:cNvSpPr/>
          <p:nvPr/>
        </p:nvSpPr>
        <p:spPr>
          <a:xfrm>
            <a:off x="10802679" y="5107343"/>
            <a:ext cx="1219200" cy="12192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151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3606B-B616-BE46-BE38-C79B6D4C9B46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10726276" y="2800894"/>
            <a:ext cx="402451" cy="353557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8611105" y="3196591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8451921" y="2920404"/>
            <a:ext cx="408864" cy="96072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6776484" y="3664425"/>
            <a:ext cx="558397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6578009" y="3430769"/>
            <a:ext cx="297712" cy="822252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870249" y="4777566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Use Case: Continuous Linear Pizza Oven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A4309-884F-DF47-AD67-14F85F048B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8942672" y="3400763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8918656" y="3239631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8832186" y="3418919"/>
            <a:ext cx="87001" cy="60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FC6C1F8-2BBB-1A48-B9AE-3E78F7F534B4}"/>
              </a:ext>
            </a:extLst>
          </p:cNvPr>
          <p:cNvSpPr/>
          <p:nvPr/>
        </p:nvSpPr>
        <p:spPr>
          <a:xfrm>
            <a:off x="6804838" y="3558363"/>
            <a:ext cx="241004" cy="269359"/>
          </a:xfrm>
          <a:custGeom>
            <a:avLst/>
            <a:gdLst>
              <a:gd name="connsiteX0" fmla="*/ 170121 w 180753"/>
              <a:gd name="connsiteY0" fmla="*/ 0 h 202019"/>
              <a:gd name="connsiteX1" fmla="*/ 180753 w 180753"/>
              <a:gd name="connsiteY1" fmla="*/ 202019 h 202019"/>
              <a:gd name="connsiteX2" fmla="*/ 0 w 180753"/>
              <a:gd name="connsiteY2" fmla="*/ 191386 h 202019"/>
              <a:gd name="connsiteX3" fmla="*/ 53163 w 180753"/>
              <a:gd name="connsiteY3" fmla="*/ 0 h 202019"/>
              <a:gd name="connsiteX4" fmla="*/ 170121 w 180753"/>
              <a:gd name="connsiteY4" fmla="*/ 0 h 20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753" h="202019">
                <a:moveTo>
                  <a:pt x="170121" y="0"/>
                </a:moveTo>
                <a:lnTo>
                  <a:pt x="180753" y="202019"/>
                </a:lnTo>
                <a:lnTo>
                  <a:pt x="0" y="191386"/>
                </a:lnTo>
                <a:lnTo>
                  <a:pt x="53163" y="0"/>
                </a:lnTo>
                <a:lnTo>
                  <a:pt x="170121" y="0"/>
                </a:lnTo>
                <a:close/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5270504" y="345956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7614392" y="283694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851123" y="-1340966"/>
            <a:ext cx="6400452" cy="9340705"/>
          </a:xfrm>
          <a:prstGeom prst="rect">
            <a:avLst/>
          </a:prstGeom>
        </p:spPr>
      </p:pic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6E71E59-080A-0440-8AD3-99D2C9E24AF3}"/>
              </a:ext>
            </a:extLst>
          </p:cNvPr>
          <p:cNvSpPr txBox="1">
            <a:spLocks/>
          </p:cNvSpPr>
          <p:nvPr/>
        </p:nvSpPr>
        <p:spPr>
          <a:xfrm>
            <a:off x="618053" y="1640957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6997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Sensors observe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temperature (C°)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relative humidity (%)</a:t>
            </a:r>
          </a:p>
          <a:p>
            <a:pPr marL="126997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of the two ovens</a:t>
            </a:r>
          </a:p>
          <a:p>
            <a:pPr marL="126997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126997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Learning Goals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Advanced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line protocol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usage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7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AA2B-A716-174A-9A23-A5F09CE5D76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E59B-B305-BF44-AE06-980E5FE737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GB" dirty="0"/>
              <a:t>Model the following data representing the temperatures and the </a:t>
            </a:r>
            <a:r>
              <a:rPr lang="en-GB" dirty="0" err="1"/>
              <a:t>humidities</a:t>
            </a:r>
            <a:r>
              <a:rPr lang="en-GB" dirty="0"/>
              <a:t>, from both sensors, over time.</a:t>
            </a:r>
          </a:p>
          <a:p>
            <a:pPr marL="126997" indent="0">
              <a:buNone/>
            </a:pPr>
            <a:endParaRPr lang="en-GB" dirty="0"/>
          </a:p>
          <a:p>
            <a:pPr marL="126997" indent="0">
              <a:buNone/>
            </a:pP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171FDF-8F3E-324E-B17F-41014C22F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04820"/>
              </p:ext>
            </p:extLst>
          </p:nvPr>
        </p:nvGraphicFramePr>
        <p:xfrm>
          <a:off x="756356" y="3008490"/>
          <a:ext cx="10532534" cy="28391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0711">
                  <a:extLst>
                    <a:ext uri="{9D8B030D-6E8A-4147-A177-3AD203B41FA5}">
                      <a16:colId xmlns:a16="http://schemas.microsoft.com/office/drawing/2014/main" val="2349479868"/>
                    </a:ext>
                  </a:extLst>
                </a:gridCol>
                <a:gridCol w="1704623">
                  <a:extLst>
                    <a:ext uri="{9D8B030D-6E8A-4147-A177-3AD203B41FA5}">
                      <a16:colId xmlns:a16="http://schemas.microsoft.com/office/drawing/2014/main" val="4279065523"/>
                    </a:ext>
                  </a:extLst>
                </a:gridCol>
                <a:gridCol w="1919111">
                  <a:extLst>
                    <a:ext uri="{9D8B030D-6E8A-4147-A177-3AD203B41FA5}">
                      <a16:colId xmlns:a16="http://schemas.microsoft.com/office/drawing/2014/main" val="2969583680"/>
                    </a:ext>
                  </a:extLst>
                </a:gridCol>
                <a:gridCol w="1670756">
                  <a:extLst>
                    <a:ext uri="{9D8B030D-6E8A-4147-A177-3AD203B41FA5}">
                      <a16:colId xmlns:a16="http://schemas.microsoft.com/office/drawing/2014/main" val="288851003"/>
                    </a:ext>
                  </a:extLst>
                </a:gridCol>
                <a:gridCol w="3217333">
                  <a:extLst>
                    <a:ext uri="{9D8B030D-6E8A-4147-A177-3AD203B41FA5}">
                      <a16:colId xmlns:a16="http://schemas.microsoft.com/office/drawing/2014/main" val="3517392998"/>
                    </a:ext>
                  </a:extLst>
                </a:gridCol>
              </a:tblGrid>
              <a:tr h="567831">
                <a:tc>
                  <a:txBody>
                    <a:bodyPr/>
                    <a:lstStyle/>
                    <a:p>
                      <a:pPr algn="ctr"/>
                      <a:r>
                        <a:rPr lang="it-IT" sz="2100" b="1" dirty="0" err="1">
                          <a:solidFill>
                            <a:schemeClr val="tx1"/>
                          </a:solidFill>
                        </a:rPr>
                        <a:t>measurement</a:t>
                      </a:r>
                      <a:endParaRPr lang="it-IT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100" b="1" dirty="0" err="1">
                          <a:solidFill>
                            <a:schemeClr val="tx1"/>
                          </a:solidFill>
                        </a:rPr>
                        <a:t>sensor</a:t>
                      </a:r>
                      <a:endParaRPr lang="it-IT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1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100" b="1" dirty="0" err="1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it-IT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100" b="1" dirty="0" err="1">
                          <a:solidFill>
                            <a:schemeClr val="tx1"/>
                          </a:solidFill>
                        </a:rPr>
                        <a:t>ts</a:t>
                      </a:r>
                      <a:endParaRPr lang="it-IT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232381429"/>
                  </a:ext>
                </a:extLst>
              </a:tr>
              <a:tr h="567831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 err="1">
                          <a:solidFill>
                            <a:schemeClr val="tx1"/>
                          </a:solidFill>
                        </a:rPr>
                        <a:t>iot-oven</a:t>
                      </a:r>
                      <a:endParaRPr lang="it-IT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290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1569888000000000000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843110691"/>
                  </a:ext>
                </a:extLst>
              </a:tr>
              <a:tr h="567831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 err="1">
                          <a:solidFill>
                            <a:schemeClr val="tx1"/>
                          </a:solidFill>
                        </a:rPr>
                        <a:t>iot-oven</a:t>
                      </a:r>
                      <a:endParaRPr lang="it-IT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S2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105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1569888015000000000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764795374"/>
                  </a:ext>
                </a:extLst>
              </a:tr>
              <a:tr h="567831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 err="1">
                          <a:solidFill>
                            <a:schemeClr val="tx1"/>
                          </a:solidFill>
                        </a:rPr>
                        <a:t>iot-oven</a:t>
                      </a:r>
                      <a:endParaRPr lang="it-IT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305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1569888060000000000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386349604"/>
                  </a:ext>
                </a:extLst>
              </a:tr>
              <a:tr h="567831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 err="1">
                          <a:solidFill>
                            <a:schemeClr val="tx1"/>
                          </a:solidFill>
                        </a:rPr>
                        <a:t>iot-oven</a:t>
                      </a:r>
                      <a:endParaRPr lang="it-IT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S2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1569888075000000000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59381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1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How </a:t>
            </a:r>
            <a:r>
              <a:rPr lang="it-IT" sz="4400" dirty="0" err="1"/>
              <a:t>is</a:t>
            </a:r>
            <a:r>
              <a:rPr lang="it-IT" sz="4400" dirty="0"/>
              <a:t> data </a:t>
            </a:r>
            <a:r>
              <a:rPr lang="it-IT" sz="4400" dirty="0" err="1">
                <a:solidFill>
                  <a:srgbClr val="C00000"/>
                </a:solidFill>
              </a:rPr>
              <a:t>automatically</a:t>
            </a:r>
            <a:r>
              <a:rPr lang="it-IT" sz="4400" dirty="0"/>
              <a:t> </a:t>
            </a:r>
            <a:r>
              <a:rPr lang="it-IT" sz="4400" dirty="0" err="1"/>
              <a:t>ingested</a:t>
            </a:r>
            <a:r>
              <a:rPr lang="it-IT" sz="4400" dirty="0"/>
              <a:t>?</a:t>
            </a:r>
            <a:br>
              <a:rPr lang="it-IT" sz="4400" dirty="0"/>
            </a:br>
            <a:r>
              <a:rPr lang="it-IT" sz="4000" dirty="0" err="1">
                <a:sym typeface="Helvetica Neue Light"/>
              </a:rPr>
              <a:t>Physical</a:t>
            </a:r>
            <a:r>
              <a:rPr lang="it-IT" sz="4000" dirty="0">
                <a:sym typeface="Helvetica Neue Light"/>
              </a:rPr>
              <a:t> </a:t>
            </a:r>
            <a:r>
              <a:rPr lang="it-IT" sz="4000" dirty="0" err="1">
                <a:sym typeface="Helvetica Neue Light"/>
              </a:rPr>
              <a:t>View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E9B8DB-6FF6-0944-88C3-4C447D2D0163}"/>
              </a:ext>
            </a:extLst>
          </p:cNvPr>
          <p:cNvGrpSpPr/>
          <p:nvPr/>
        </p:nvGrpSpPr>
        <p:grpSpPr>
          <a:xfrm>
            <a:off x="7379208" y="2505456"/>
            <a:ext cx="2247833" cy="2094616"/>
            <a:chOff x="564700" y="1536059"/>
            <a:chExt cx="2247833" cy="2094616"/>
          </a:xfrm>
        </p:grpSpPr>
        <p:pic>
          <p:nvPicPr>
            <p:cNvPr id="6" name="Picture 2" descr="Image result for conceptual logical physical view">
              <a:extLst>
                <a:ext uri="{FF2B5EF4-FFF2-40B4-BE49-F238E27FC236}">
                  <a16:creationId xmlns:a16="http://schemas.microsoft.com/office/drawing/2014/main" id="{1F2E30FC-0D1F-2E4D-BDAA-6B5DA22E7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0" y="1536059"/>
              <a:ext cx="2247833" cy="209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D7FC606-2789-BC48-84F0-28A72145C931}"/>
                </a:ext>
              </a:extLst>
            </p:cNvPr>
            <p:cNvSpPr/>
            <p:nvPr/>
          </p:nvSpPr>
          <p:spPr>
            <a:xfrm>
              <a:off x="1626302" y="2498651"/>
              <a:ext cx="430472" cy="430307"/>
            </a:xfrm>
            <a:custGeom>
              <a:avLst/>
              <a:gdLst>
                <a:gd name="connsiteX0" fmla="*/ 138703 w 430472"/>
                <a:gd name="connsiteY0" fmla="*/ 0 h 430307"/>
                <a:gd name="connsiteX1" fmla="*/ 479 w 430472"/>
                <a:gd name="connsiteY1" fmla="*/ 265814 h 430307"/>
                <a:gd name="connsiteX2" fmla="*/ 181233 w 430472"/>
                <a:gd name="connsiteY2" fmla="*/ 414670 h 430307"/>
                <a:gd name="connsiteX3" fmla="*/ 404517 w 430472"/>
                <a:gd name="connsiteY3" fmla="*/ 393405 h 430307"/>
                <a:gd name="connsiteX4" fmla="*/ 404517 w 430472"/>
                <a:gd name="connsiteY4" fmla="*/ 127591 h 430307"/>
                <a:gd name="connsiteX5" fmla="*/ 213131 w 430472"/>
                <a:gd name="connsiteY5" fmla="*/ 10633 h 430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472" h="430307">
                  <a:moveTo>
                    <a:pt x="138703" y="0"/>
                  </a:moveTo>
                  <a:cubicBezTo>
                    <a:pt x="66047" y="98351"/>
                    <a:pt x="-6609" y="196702"/>
                    <a:pt x="479" y="265814"/>
                  </a:cubicBezTo>
                  <a:cubicBezTo>
                    <a:pt x="7567" y="334926"/>
                    <a:pt x="113893" y="393405"/>
                    <a:pt x="181233" y="414670"/>
                  </a:cubicBezTo>
                  <a:cubicBezTo>
                    <a:pt x="248573" y="435935"/>
                    <a:pt x="367303" y="441252"/>
                    <a:pt x="404517" y="393405"/>
                  </a:cubicBezTo>
                  <a:cubicBezTo>
                    <a:pt x="441731" y="345558"/>
                    <a:pt x="436415" y="191386"/>
                    <a:pt x="404517" y="127591"/>
                  </a:cubicBezTo>
                  <a:cubicBezTo>
                    <a:pt x="372619" y="63796"/>
                    <a:pt x="292875" y="37214"/>
                    <a:pt x="213131" y="10633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6774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1CC069-109D-6044-A2AE-90F7621B1C5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67" y="272717"/>
            <a:ext cx="10944522" cy="13204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75E8F-BE2A-4544-8F87-89E5249CCF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D4C33-4795-0645-8D9A-2061C9E67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00"/>
          <a:stretch/>
        </p:blipFill>
        <p:spPr>
          <a:xfrm rot="16200000">
            <a:off x="2186119" y="844936"/>
            <a:ext cx="3025211" cy="61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E578-64E4-8843-9851-13F69270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Telegraf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F5A2F-D413-F54C-B98D-5EFB9A57B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Telegraf</a:t>
            </a:r>
            <a:r>
              <a:rPr lang="en-GB" dirty="0"/>
              <a:t> is a data collection agent</a:t>
            </a:r>
          </a:p>
          <a:p>
            <a:r>
              <a:rPr lang="en-GB" dirty="0"/>
              <a:t>It is based on a Plug and Play architecture</a:t>
            </a:r>
          </a:p>
          <a:p>
            <a:r>
              <a:rPr lang="en-GB" dirty="0"/>
              <a:t>It offers a variety of </a:t>
            </a:r>
            <a:r>
              <a:rPr lang="it-IT" dirty="0"/>
              <a:t>input </a:t>
            </a:r>
            <a:r>
              <a:rPr lang="it-IT" dirty="0" err="1"/>
              <a:t>plugins</a:t>
            </a:r>
            <a:endParaRPr lang="en-GB" dirty="0"/>
          </a:p>
          <a:p>
            <a:r>
              <a:rPr lang="en-GB" dirty="0"/>
              <a:t>It can be configured from the </a:t>
            </a:r>
            <a:r>
              <a:rPr lang="en-GB" dirty="0" err="1"/>
              <a:t>influxDB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cloud UI</a:t>
            </a:r>
          </a:p>
          <a:p>
            <a:endParaRPr lang="en-GB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500" dirty="0"/>
              <a:t>Download and install: </a:t>
            </a:r>
            <a:br>
              <a:rPr lang="en-GB" sz="2500" dirty="0"/>
            </a:br>
            <a:r>
              <a:rPr lang="it-IT" sz="25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https://docs.influxdata.com/telegraf/v1.12/introduction/installation/</a:t>
            </a:r>
            <a:r>
              <a:rPr lang="it-IT" sz="2500" dirty="0"/>
              <a:t> </a:t>
            </a:r>
            <a:endParaRPr lang="en-GB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B8084-39ED-7441-B403-845192978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393" y="909703"/>
            <a:ext cx="2968127" cy="41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48A37E-4BFB-274A-8BF9-31EDDD66A659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11D73B-9812-F44C-B7D6-94B98172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Positioning </a:t>
            </a:r>
            <a:r>
              <a:rPr lang="en-GB" dirty="0" err="1">
                <a:solidFill>
                  <a:schemeClr val="bg1"/>
                </a:solidFill>
              </a:rPr>
              <a:t>Telegraf</a:t>
            </a:r>
            <a:r>
              <a:rPr lang="en-GB" dirty="0">
                <a:solidFill>
                  <a:schemeClr val="bg1"/>
                </a:solidFill>
              </a:rPr>
              <a:t> in the ingestion pipeline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D8054B-7E5B-8041-B00D-4650C94F34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BABD0-BC67-F64C-889B-3AC158545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3941653" y="2528216"/>
            <a:ext cx="4033615" cy="39610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F9BBF9-8010-DC4B-A7BD-6798D1B77881}"/>
              </a:ext>
            </a:extLst>
          </p:cNvPr>
          <p:cNvSpPr/>
          <p:nvPr/>
        </p:nvSpPr>
        <p:spPr>
          <a:xfrm>
            <a:off x="6719776" y="1759112"/>
            <a:ext cx="243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solidFill>
                  <a:schemeClr val="accent1"/>
                </a:solidFill>
              </a:rPr>
              <a:t>Telegraf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4988440-AF46-754E-B833-B252A9BFDC62}"/>
              </a:ext>
            </a:extLst>
          </p:cNvPr>
          <p:cNvSpPr/>
          <p:nvPr/>
        </p:nvSpPr>
        <p:spPr>
          <a:xfrm>
            <a:off x="6217906" y="2236615"/>
            <a:ext cx="1389321" cy="1602228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  <a:gd name="connsiteX0" fmla="*/ 1041991 w 1041991"/>
              <a:gd name="connsiteY0" fmla="*/ 0 h 2268686"/>
              <a:gd name="connsiteX1" fmla="*/ 404037 w 1041991"/>
              <a:gd name="connsiteY1" fmla="*/ 85061 h 2268686"/>
              <a:gd name="connsiteX2" fmla="*/ 999461 w 1041991"/>
              <a:gd name="connsiteY2" fmla="*/ 308344 h 2268686"/>
              <a:gd name="connsiteX3" fmla="*/ 584791 w 1041991"/>
              <a:gd name="connsiteY3" fmla="*/ 435935 h 2268686"/>
              <a:gd name="connsiteX4" fmla="*/ 0 w 1041991"/>
              <a:gd name="connsiteY4" fmla="*/ 2268686 h 2268686"/>
              <a:gd name="connsiteX0" fmla="*/ 1041991 w 1041991"/>
              <a:gd name="connsiteY0" fmla="*/ 0 h 2268686"/>
              <a:gd name="connsiteX1" fmla="*/ 404037 w 1041991"/>
              <a:gd name="connsiteY1" fmla="*/ 85061 h 2268686"/>
              <a:gd name="connsiteX2" fmla="*/ 999461 w 1041991"/>
              <a:gd name="connsiteY2" fmla="*/ 308344 h 2268686"/>
              <a:gd name="connsiteX3" fmla="*/ 584791 w 1041991"/>
              <a:gd name="connsiteY3" fmla="*/ 435935 h 2268686"/>
              <a:gd name="connsiteX4" fmla="*/ 0 w 1041991"/>
              <a:gd name="connsiteY4" fmla="*/ 2268686 h 2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1" h="2268686">
                <a:moveTo>
                  <a:pt x="1041991" y="0"/>
                </a:moveTo>
                <a:cubicBezTo>
                  <a:pt x="726558" y="16835"/>
                  <a:pt x="411125" y="33670"/>
                  <a:pt x="404037" y="85061"/>
                </a:cubicBezTo>
                <a:cubicBezTo>
                  <a:pt x="396949" y="136452"/>
                  <a:pt x="969335" y="249865"/>
                  <a:pt x="999461" y="308344"/>
                </a:cubicBezTo>
                <a:cubicBezTo>
                  <a:pt x="1029587" y="366823"/>
                  <a:pt x="751368" y="109211"/>
                  <a:pt x="584791" y="435935"/>
                </a:cubicBezTo>
                <a:cubicBezTo>
                  <a:pt x="418214" y="762659"/>
                  <a:pt x="4430" y="1577567"/>
                  <a:pt x="0" y="2268686"/>
                </a:cubicBezTo>
              </a:path>
            </a:pathLst>
          </a:custGeom>
          <a:noFill/>
          <a:ln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9893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1CC069-109D-6044-A2AE-90F7621B1C5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67" y="272717"/>
            <a:ext cx="10944522" cy="13204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75E8F-BE2A-4544-8F87-89E5249CCF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975EB-C708-1E4F-9A59-7F87720D5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467262" y="-436207"/>
            <a:ext cx="3025211" cy="87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is</a:t>
            </a:r>
            <a:r>
              <a:rPr lang="it-IT" dirty="0"/>
              <a:t> data </a:t>
            </a:r>
            <a:r>
              <a:rPr lang="it-IT" dirty="0" err="1"/>
              <a:t>ingested</a:t>
            </a:r>
            <a:r>
              <a:rPr lang="it-IT" dirty="0"/>
              <a:t>?</a:t>
            </a:r>
            <a:br>
              <a:rPr lang="it-IT" dirty="0"/>
            </a:br>
            <a:r>
              <a:rPr lang="it-IT" sz="4000" dirty="0">
                <a:sym typeface="Helvetica Neue Light"/>
              </a:rPr>
              <a:t>Data </a:t>
            </a:r>
            <a:r>
              <a:rPr lang="it-IT" sz="4000" dirty="0" err="1">
                <a:sym typeface="Helvetica Neue Light"/>
              </a:rPr>
              <a:t>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1BFF-1089-F046-ACE4-DE666088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vs. logical vs. physical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15397-A044-7445-A039-7A18CC02DD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conceptual logical physical view">
            <a:extLst>
              <a:ext uri="{FF2B5EF4-FFF2-40B4-BE49-F238E27FC236}">
                <a16:creationId xmlns:a16="http://schemas.microsoft.com/office/drawing/2014/main" id="{22FDAE48-627B-804A-8610-40FDC0A4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95" y="2245817"/>
            <a:ext cx="3708350" cy="34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62EB77-2D42-B14B-AB98-1041B2915B43}"/>
              </a:ext>
            </a:extLst>
          </p:cNvPr>
          <p:cNvSpPr/>
          <p:nvPr/>
        </p:nvSpPr>
        <p:spPr>
          <a:xfrm rot="16200000">
            <a:off x="5438129" y="3550618"/>
            <a:ext cx="42742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/>
              <a:t>[</a:t>
            </a:r>
            <a:r>
              <a:rPr lang="en-GB" sz="700" dirty="0" err="1"/>
              <a:t>Src</a:t>
            </a:r>
            <a:r>
              <a:rPr lang="en-GB" sz="700" dirty="0"/>
              <a:t>: </a:t>
            </a:r>
            <a:r>
              <a:rPr lang="en-GB" sz="7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https://www.oreilly.com/library/view/data-modeling-made/9781935504481/</a:t>
            </a:r>
            <a:r>
              <a:rPr lang="en-GB" sz="700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67514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is</a:t>
            </a:r>
            <a:r>
              <a:rPr lang="it-IT" dirty="0"/>
              <a:t> data </a:t>
            </a:r>
            <a:r>
              <a:rPr lang="it-IT" dirty="0" err="1"/>
              <a:t>ingested</a:t>
            </a:r>
            <a:r>
              <a:rPr lang="it-IT" dirty="0"/>
              <a:t>?</a:t>
            </a:r>
            <a:br>
              <a:rPr lang="it-IT" dirty="0"/>
            </a:br>
            <a:r>
              <a:rPr lang="it-IT" sz="4000" dirty="0" err="1">
                <a:sym typeface="Helvetica Neue Light"/>
              </a:rPr>
              <a:t>Conceptual</a:t>
            </a:r>
            <a:r>
              <a:rPr lang="it-IT" sz="4000" dirty="0">
                <a:sym typeface="Helvetica Neue Light"/>
              </a:rPr>
              <a:t> </a:t>
            </a:r>
            <a:r>
              <a:rPr lang="it-IT" sz="4000" dirty="0" err="1">
                <a:sym typeface="Helvetica Neue Light"/>
              </a:rPr>
              <a:t>View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535D92-B03B-8747-BC1F-8036D8A8BDB2}"/>
              </a:ext>
            </a:extLst>
          </p:cNvPr>
          <p:cNvGrpSpPr/>
          <p:nvPr/>
        </p:nvGrpSpPr>
        <p:grpSpPr>
          <a:xfrm>
            <a:off x="7378399" y="2509835"/>
            <a:ext cx="2247833" cy="2094616"/>
            <a:chOff x="7378399" y="2509835"/>
            <a:chExt cx="2247833" cy="2094616"/>
          </a:xfrm>
        </p:grpSpPr>
        <p:pic>
          <p:nvPicPr>
            <p:cNvPr id="4" name="Picture 2" descr="Image result for conceptual logical physical view">
              <a:extLst>
                <a:ext uri="{FF2B5EF4-FFF2-40B4-BE49-F238E27FC236}">
                  <a16:creationId xmlns:a16="http://schemas.microsoft.com/office/drawing/2014/main" id="{F548118E-5C5E-BF49-8BBD-6A26AE39F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399" y="2509835"/>
              <a:ext cx="2247833" cy="209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BC8C456-3920-7544-85BD-D9ED6F0ABD6D}"/>
                </a:ext>
              </a:extLst>
            </p:cNvPr>
            <p:cNvSpPr/>
            <p:nvPr/>
          </p:nvSpPr>
          <p:spPr>
            <a:xfrm>
              <a:off x="8258181" y="2554369"/>
              <a:ext cx="914324" cy="1048998"/>
            </a:xfrm>
            <a:custGeom>
              <a:avLst/>
              <a:gdLst>
                <a:gd name="connsiteX0" fmla="*/ 65341 w 914324"/>
                <a:gd name="connsiteY0" fmla="*/ 78086 h 1048998"/>
                <a:gd name="connsiteX1" fmla="*/ 65341 w 914324"/>
                <a:gd name="connsiteY1" fmla="*/ 939323 h 1048998"/>
                <a:gd name="connsiteX2" fmla="*/ 703295 w 914324"/>
                <a:gd name="connsiteY2" fmla="*/ 949956 h 1048998"/>
                <a:gd name="connsiteX3" fmla="*/ 905313 w 914324"/>
                <a:gd name="connsiteY3" fmla="*/ 141881 h 1048998"/>
                <a:gd name="connsiteX4" fmla="*/ 458746 w 914324"/>
                <a:gd name="connsiteY4" fmla="*/ 46188 h 1048998"/>
                <a:gd name="connsiteX5" fmla="*/ 65341 w 914324"/>
                <a:gd name="connsiteY5" fmla="*/ 78086 h 104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324" h="1048998">
                  <a:moveTo>
                    <a:pt x="65341" y="78086"/>
                  </a:moveTo>
                  <a:cubicBezTo>
                    <a:pt x="-226" y="226942"/>
                    <a:pt x="-40985" y="794011"/>
                    <a:pt x="65341" y="939323"/>
                  </a:cubicBezTo>
                  <a:cubicBezTo>
                    <a:pt x="171667" y="1084635"/>
                    <a:pt x="563300" y="1082863"/>
                    <a:pt x="703295" y="949956"/>
                  </a:cubicBezTo>
                  <a:cubicBezTo>
                    <a:pt x="843290" y="817049"/>
                    <a:pt x="946071" y="292509"/>
                    <a:pt x="905313" y="141881"/>
                  </a:cubicBezTo>
                  <a:cubicBezTo>
                    <a:pt x="864555" y="-8747"/>
                    <a:pt x="602285" y="55048"/>
                    <a:pt x="458746" y="46188"/>
                  </a:cubicBezTo>
                  <a:cubicBezTo>
                    <a:pt x="315207" y="37328"/>
                    <a:pt x="130908" y="-70770"/>
                    <a:pt x="65341" y="78086"/>
                  </a:cubicBezTo>
                  <a:close/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14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054" y="1659119"/>
            <a:ext cx="10594029" cy="454135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noProof="0" dirty="0"/>
              <a:t>Let’s start from the anatomy of a Time-Series Line Graph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DD88D2-B310-A64F-92F1-300931008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t"/>
      <a:lstStyle>
        <a:defPPr algn="ctr">
          <a:defRPr dirty="0" err="1" smtClean="0">
            <a:solidFill>
              <a:srgbClr val="000000"/>
            </a:solidFill>
            <a:latin typeface="Helvetica Neue"/>
            <a:cs typeface="Courier New" panose="020703090202050204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45720" rIns="91440" bIns="45720" rtlCol="0">
        <a:spAutoFit/>
      </a:bodyPr>
      <a:lstStyle>
        <a:defPPr algn="l" defTabSz="914400" rtl="0" eaLnBrk="1" latinLnBrk="0" hangingPunct="1">
          <a:lnSpc>
            <a:spcPct val="100000"/>
          </a:lnSpc>
          <a:spcBef>
            <a:spcPts val="1000"/>
          </a:spcBef>
          <a:buClrTx/>
          <a:buSzPct val="100000"/>
          <a:tabLst/>
          <a:defRPr sz="2400" kern="1200" dirty="0" err="1" smtClean="0">
            <a:solidFill>
              <a:srgbClr val="2C2C38"/>
            </a:solidFill>
            <a:latin typeface="Rubik" pitchFamily="2" charset="-79"/>
            <a:ea typeface="Helvetica Neue" charset="0"/>
            <a:cs typeface="Rubik" pitchFamily="2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aker Slides 1" id="{A18CD075-499E-6A42-B54F-2E09645037C7}" vid="{95D5B01B-A036-554D-B20A-B4CE2F5E12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884</Words>
  <Application>Microsoft Macintosh PowerPoint</Application>
  <PresentationFormat>Widescreen</PresentationFormat>
  <Paragraphs>245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.AppleSystemUIFont</vt:lpstr>
      <vt:lpstr>Arial</vt:lpstr>
      <vt:lpstr>Calibri</vt:lpstr>
      <vt:lpstr>Calibri Light</vt:lpstr>
      <vt:lpstr>Helvetica</vt:lpstr>
      <vt:lpstr>Helvetica Neue</vt:lpstr>
      <vt:lpstr>Helvetica Neue Light</vt:lpstr>
      <vt:lpstr>LucidaGrande</vt:lpstr>
      <vt:lpstr>Rubik</vt:lpstr>
      <vt:lpstr>Rubik Medium</vt:lpstr>
      <vt:lpstr>Wingdings</vt:lpstr>
      <vt:lpstr>Office Theme</vt:lpstr>
      <vt:lpstr>InfluxDays Template</vt:lpstr>
      <vt:lpstr>Data Ingestion</vt:lpstr>
      <vt:lpstr>Introduction Data Ingestion</vt:lpstr>
      <vt:lpstr>Data Lifecycle</vt:lpstr>
      <vt:lpstr>Data Lifecycle</vt:lpstr>
      <vt:lpstr>Data Lifecycle</vt:lpstr>
      <vt:lpstr>How is data ingested? Data Ingestion</vt:lpstr>
      <vt:lpstr>Conceptual vs. logical vs. physical views</vt:lpstr>
      <vt:lpstr>How is data ingested? Conceptual View</vt:lpstr>
      <vt:lpstr>Let’s start from the anatomy of a Time-Series Line Graph</vt:lpstr>
      <vt:lpstr>The type of measurement is the title of the Line Graph</vt:lpstr>
      <vt:lpstr>Data Model</vt:lpstr>
      <vt:lpstr>Time stamps are on the X-Axis</vt:lpstr>
      <vt:lpstr>Data Model</vt:lpstr>
      <vt:lpstr>Data is on the Y-Axis</vt:lpstr>
      <vt:lpstr>Data Model</vt:lpstr>
      <vt:lpstr>The Legend distinguishes the three time series in the graph</vt:lpstr>
      <vt:lpstr>Data Model</vt:lpstr>
      <vt:lpstr>A series in the graph thus is …</vt:lpstr>
      <vt:lpstr>Data Model</vt:lpstr>
      <vt:lpstr>How is data ingested? Logical View</vt:lpstr>
      <vt:lpstr>Data Model</vt:lpstr>
      <vt:lpstr>Data model vs ingestion &amp; storage</vt:lpstr>
      <vt:lpstr>How is data ingested? Physical View</vt:lpstr>
      <vt:lpstr>Line protocol</vt:lpstr>
      <vt:lpstr>An example of Line Protocol</vt:lpstr>
      <vt:lpstr>An example of Line Protocol</vt:lpstr>
      <vt:lpstr>An example of Line Protocol</vt:lpstr>
      <vt:lpstr>An example of Line Protocol</vt:lpstr>
      <vt:lpstr>Bucket physical view</vt:lpstr>
      <vt:lpstr>Let’s get dirty!</vt:lpstr>
      <vt:lpstr>What’s the line protocol representation of this point?</vt:lpstr>
      <vt:lpstr>Let’s get more dirty!</vt:lpstr>
      <vt:lpstr>Use Case: Continuous Linear Pizza Oven</vt:lpstr>
      <vt:lpstr>Task</vt:lpstr>
      <vt:lpstr>Let’s continue on gitter</vt:lpstr>
      <vt:lpstr>Let’s get even more dirty!</vt:lpstr>
      <vt:lpstr>Use Case: Continuous Linear Pizza Oven</vt:lpstr>
      <vt:lpstr>Task</vt:lpstr>
      <vt:lpstr>How is data automatically ingested? Physical View</vt:lpstr>
      <vt:lpstr>Telegraf</vt:lpstr>
      <vt:lpstr>Positioning Telegraf in the ingestion 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Decision Making</dc:title>
  <dc:creator>Chris Churilo</dc:creator>
  <cp:lastModifiedBy>Chris Churilo</cp:lastModifiedBy>
  <cp:revision>20</cp:revision>
  <dcterms:created xsi:type="dcterms:W3CDTF">2019-09-26T16:48:43Z</dcterms:created>
  <dcterms:modified xsi:type="dcterms:W3CDTF">2019-09-26T18:30:19Z</dcterms:modified>
</cp:coreProperties>
</file>